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1" r:id="rId2"/>
    <p:sldMasterId id="2147483739" r:id="rId3"/>
    <p:sldMasterId id="2147483757" r:id="rId4"/>
  </p:sldMasterIdLst>
  <p:notesMasterIdLst>
    <p:notesMasterId r:id="rId65"/>
  </p:notesMasterIdLst>
  <p:sldIdLst>
    <p:sldId id="262" r:id="rId5"/>
    <p:sldId id="288" r:id="rId6"/>
    <p:sldId id="330" r:id="rId7"/>
    <p:sldId id="354" r:id="rId8"/>
    <p:sldId id="299" r:id="rId9"/>
    <p:sldId id="300" r:id="rId10"/>
    <p:sldId id="301" r:id="rId11"/>
    <p:sldId id="302" r:id="rId12"/>
    <p:sldId id="303" r:id="rId13"/>
    <p:sldId id="304" r:id="rId14"/>
    <p:sldId id="305" r:id="rId15"/>
    <p:sldId id="306" r:id="rId16"/>
    <p:sldId id="307" r:id="rId17"/>
    <p:sldId id="308" r:id="rId18"/>
    <p:sldId id="356" r:id="rId19"/>
    <p:sldId id="309" r:id="rId20"/>
    <p:sldId id="310" r:id="rId21"/>
    <p:sldId id="311" r:id="rId22"/>
    <p:sldId id="312" r:id="rId23"/>
    <p:sldId id="313" r:id="rId24"/>
    <p:sldId id="314" r:id="rId25"/>
    <p:sldId id="332" r:id="rId26"/>
    <p:sldId id="315" r:id="rId27"/>
    <p:sldId id="316" r:id="rId28"/>
    <p:sldId id="317" r:id="rId29"/>
    <p:sldId id="318" r:id="rId30"/>
    <p:sldId id="319" r:id="rId31"/>
    <p:sldId id="320" r:id="rId32"/>
    <p:sldId id="321" r:id="rId33"/>
    <p:sldId id="333" r:id="rId34"/>
    <p:sldId id="322" r:id="rId35"/>
    <p:sldId id="323" r:id="rId36"/>
    <p:sldId id="324" r:id="rId37"/>
    <p:sldId id="325" r:id="rId38"/>
    <p:sldId id="326" r:id="rId39"/>
    <p:sldId id="327" r:id="rId40"/>
    <p:sldId id="328" r:id="rId41"/>
    <p:sldId id="329" r:id="rId42"/>
    <p:sldId id="334" r:id="rId43"/>
    <p:sldId id="331" r:id="rId44"/>
    <p:sldId id="353" r:id="rId45"/>
    <p:sldId id="352" r:id="rId46"/>
    <p:sldId id="290" r:id="rId47"/>
    <p:sldId id="296" r:id="rId48"/>
    <p:sldId id="292" r:id="rId49"/>
    <p:sldId id="293" r:id="rId50"/>
    <p:sldId id="294" r:id="rId51"/>
    <p:sldId id="295" r:id="rId52"/>
    <p:sldId id="335" r:id="rId53"/>
    <p:sldId id="336" r:id="rId54"/>
    <p:sldId id="338" r:id="rId55"/>
    <p:sldId id="355" r:id="rId56"/>
    <p:sldId id="345" r:id="rId57"/>
    <p:sldId id="346" r:id="rId58"/>
    <p:sldId id="347" r:id="rId59"/>
    <p:sldId id="348" r:id="rId60"/>
    <p:sldId id="349" r:id="rId61"/>
    <p:sldId id="350" r:id="rId62"/>
    <p:sldId id="291" r:id="rId63"/>
    <p:sldId id="351"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66" autoAdjust="0"/>
    <p:restoredTop sz="94660"/>
  </p:normalViewPr>
  <p:slideViewPr>
    <p:cSldViewPr snapToGrid="0">
      <p:cViewPr varScale="1">
        <p:scale>
          <a:sx n="71" d="100"/>
          <a:sy n="71" d="100"/>
        </p:scale>
        <p:origin x="800" y="168"/>
      </p:cViewPr>
      <p:guideLst>
        <p:guide orient="horz" pos="2160"/>
        <p:guide pos="2880"/>
      </p:guideLst>
    </p:cSldViewPr>
  </p:slideViewPr>
  <p:notesTextViewPr>
    <p:cViewPr>
      <p:scale>
        <a:sx n="1" d="1"/>
        <a:sy n="1" d="1"/>
      </p:scale>
      <p:origin x="0" y="0"/>
    </p:cViewPr>
  </p:notesTextViewPr>
  <p:sorterViewPr>
    <p:cViewPr>
      <p:scale>
        <a:sx n="120" d="100"/>
        <a:sy n="120" d="100"/>
      </p:scale>
      <p:origin x="0" y="8896"/>
    </p:cViewPr>
  </p:sorterViewPr>
  <p:notesViewPr>
    <p:cSldViewPr snapToGrid="0" snapToObjects="1">
      <p:cViewPr varScale="1">
        <p:scale>
          <a:sx n="85" d="100"/>
          <a:sy n="85" d="100"/>
        </p:scale>
        <p:origin x="-3208"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notesMaster" Target="notesMasters/notesMaster1.xml"/><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771E2B-F696-F749-B684-74D3B7DBA799}" type="datetimeFigureOut">
              <a:rPr lang="en-US" smtClean="0"/>
              <a:t>5/23/17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0369C6-6FAB-074D-9B6D-FBD1B623E85A}" type="slidenum">
              <a:rPr lang="en-US" smtClean="0"/>
              <a:t>‹#›</a:t>
            </a:fld>
            <a:endParaRPr lang="en-US"/>
          </a:p>
        </p:txBody>
      </p:sp>
    </p:spTree>
    <p:extLst>
      <p:ext uri="{BB962C8B-B14F-4D97-AF65-F5344CB8AC3E}">
        <p14:creationId xmlns:p14="http://schemas.microsoft.com/office/powerpoint/2010/main" val="37787908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989F6E2-D838-41CA-8B94-0A33AE5F612E}" type="datetimeFigureOut">
              <a:rPr lang="en-CA" smtClean="0"/>
              <a:t>2017-05-23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FA6BCC7-7D9F-415B-8622-FED86E562048}" type="slidenum">
              <a:rPr lang="en-CA" smtClean="0"/>
              <a:t>‹#›</a:t>
            </a:fld>
            <a:endParaRPr lang="en-CA"/>
          </a:p>
        </p:txBody>
      </p:sp>
    </p:spTree>
    <p:extLst>
      <p:ext uri="{BB962C8B-B14F-4D97-AF65-F5344CB8AC3E}">
        <p14:creationId xmlns:p14="http://schemas.microsoft.com/office/powerpoint/2010/main" val="732806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89F6E2-D838-41CA-8B94-0A33AE5F612E}" type="datetimeFigureOut">
              <a:rPr lang="en-CA" smtClean="0"/>
              <a:t>2017-05-23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FA6BCC7-7D9F-415B-8622-FED86E562048}" type="slidenum">
              <a:rPr lang="en-CA" smtClean="0"/>
              <a:t>‹#›</a:t>
            </a:fld>
            <a:endParaRPr lang="en-CA"/>
          </a:p>
        </p:txBody>
      </p:sp>
    </p:spTree>
    <p:extLst>
      <p:ext uri="{BB962C8B-B14F-4D97-AF65-F5344CB8AC3E}">
        <p14:creationId xmlns:p14="http://schemas.microsoft.com/office/powerpoint/2010/main" val="3169326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89F6E2-D838-41CA-8B94-0A33AE5F612E}" type="datetimeFigureOut">
              <a:rPr lang="en-CA" smtClean="0"/>
              <a:t>2017-05-23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FA6BCC7-7D9F-415B-8622-FED86E562048}" type="slidenum">
              <a:rPr lang="en-CA" smtClean="0"/>
              <a:t>‹#›</a:t>
            </a:fld>
            <a:endParaRPr lang="en-CA"/>
          </a:p>
        </p:txBody>
      </p:sp>
    </p:spTree>
    <p:extLst>
      <p:ext uri="{BB962C8B-B14F-4D97-AF65-F5344CB8AC3E}">
        <p14:creationId xmlns:p14="http://schemas.microsoft.com/office/powerpoint/2010/main" val="4151641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7677" cy="3194903"/>
          </a:xfrm>
        </p:spPr>
        <p:txBody>
          <a:bodyPr anchor="ctr">
            <a:normAutofit/>
          </a:bodyPr>
          <a:lstStyle>
            <a:lvl1pPr algn="ct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514335" y="4106333"/>
            <a:ext cx="7796047" cy="1273606"/>
          </a:xfrm>
        </p:spPr>
        <p:txBody>
          <a:bodyPr anchor="ct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5/23/17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0443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3" name="Freeform 12"/>
          <p:cNvSpPr/>
          <p:nvPr/>
        </p:nvSpPr>
        <p:spPr>
          <a:xfrm>
            <a:off x="-8467" y="-16933"/>
            <a:ext cx="8754534" cy="6451600"/>
          </a:xfrm>
          <a:custGeom>
            <a:avLst/>
            <a:gdLst/>
            <a:ahLst/>
            <a:cxnLst/>
            <a:rect l="l" t="t" r="r" b="b"/>
            <a:pathLst>
              <a:path w="8754534" h="6451600">
                <a:moveTo>
                  <a:pt x="8373534" y="0"/>
                </a:moveTo>
                <a:lnTo>
                  <a:pt x="8754534" y="5994400"/>
                </a:lnTo>
                <a:lnTo>
                  <a:pt x="0" y="6451600"/>
                </a:lnTo>
                <a:lnTo>
                  <a:pt x="0" y="0"/>
                </a:lnTo>
                <a:lnTo>
                  <a:pt x="8373534" y="0"/>
                </a:lnTo>
                <a:close/>
              </a:path>
            </a:pathLst>
          </a:cu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10379" y="4445000"/>
            <a:ext cx="8464695" cy="1715811"/>
          </a:xfrm>
          <a:custGeom>
            <a:avLst/>
            <a:gdLst/>
            <a:ahLst/>
            <a:cxnLst/>
            <a:rect l="l" t="t" r="r" b="b"/>
            <a:pathLst>
              <a:path w="8428428" h="1878553">
                <a:moveTo>
                  <a:pt x="0" y="438229"/>
                </a:moveTo>
                <a:lnTo>
                  <a:pt x="8343246" y="0"/>
                </a:lnTo>
                <a:lnTo>
                  <a:pt x="8428428" y="1424838"/>
                </a:lnTo>
                <a:lnTo>
                  <a:pt x="7515" y="1878553"/>
                </a:lnTo>
                <a:lnTo>
                  <a:pt x="0" y="438229"/>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2864" y="0"/>
            <a:ext cx="5811235" cy="321615"/>
          </a:xfrm>
          <a:custGeom>
            <a:avLst/>
            <a:gdLst/>
            <a:ahLst/>
            <a:cxnLst/>
            <a:rect l="l" t="t" r="r" b="b"/>
            <a:pathLst>
              <a:path w="5811235" h="321615">
                <a:moveTo>
                  <a:pt x="0" y="0"/>
                </a:moveTo>
                <a:lnTo>
                  <a:pt x="5811235" y="0"/>
                </a:lnTo>
                <a:lnTo>
                  <a:pt x="1" y="321615"/>
                </a:lnTo>
                <a:cubicBezTo>
                  <a:pt x="1" y="214410"/>
                  <a:pt x="0" y="107205"/>
                  <a:pt x="0" y="0"/>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Freeform 29"/>
          <p:cNvSpPr/>
          <p:nvPr/>
        </p:nvSpPr>
        <p:spPr>
          <a:xfrm rot="21420000">
            <a:off x="-170768" y="213023"/>
            <a:ext cx="8480534" cy="5746008"/>
          </a:xfrm>
          <a:custGeom>
            <a:avLst/>
            <a:gdLst/>
            <a:ahLst/>
            <a:cxnLst/>
            <a:rect l="l" t="t" r="r" b="b"/>
            <a:pathLst>
              <a:path w="11307378" h="5746008">
                <a:moveTo>
                  <a:pt x="11270997" y="0"/>
                </a:moveTo>
                <a:lnTo>
                  <a:pt x="11307378" y="5746008"/>
                </a:lnTo>
                <a:lnTo>
                  <a:pt x="1" y="574313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451416" y="668338"/>
            <a:ext cx="7533524" cy="2766528"/>
          </a:xfrm>
        </p:spPr>
        <p:txBody>
          <a:bodyPr anchor="b">
            <a:normAutofit/>
          </a:bodyPr>
          <a:lstStyle>
            <a:lvl1pPr algn="r">
              <a:defRPr sz="7200"/>
            </a:lvl1pPr>
          </a:lstStyle>
          <a:p>
            <a:r>
              <a:rPr lang="en-US" smtClean="0"/>
              <a:t>Click to edit Master title style</a:t>
            </a:r>
            <a:endParaRPr lang="en-US" dirty="0"/>
          </a:p>
        </p:txBody>
      </p:sp>
      <p:sp>
        <p:nvSpPr>
          <p:cNvPr id="3" name="Subtitle 2"/>
          <p:cNvSpPr>
            <a:spLocks noGrp="1"/>
          </p:cNvSpPr>
          <p:nvPr>
            <p:ph type="subTitle" idx="1"/>
          </p:nvPr>
        </p:nvSpPr>
        <p:spPr>
          <a:xfrm rot="21420000">
            <a:off x="554462" y="3446830"/>
            <a:ext cx="7512060" cy="550333"/>
          </a:xfrm>
        </p:spPr>
        <p:txBody>
          <a:bodyPr anchor="t">
            <a:noAutofit/>
          </a:bodyPr>
          <a:lstStyle>
            <a:lvl1pPr marL="0" indent="0" algn="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3669071" y="4714242"/>
            <a:ext cx="4607740" cy="942356"/>
          </a:xfrm>
        </p:spPr>
        <p:txBody>
          <a:bodyPr/>
          <a:lstStyle>
            <a:lvl1pPr algn="ctr">
              <a:defRPr sz="4200">
                <a:solidFill>
                  <a:schemeClr val="accent1">
                    <a:lumMod val="50000"/>
                  </a:schemeClr>
                </a:solidFill>
              </a:defRPr>
            </a:lvl1pPr>
          </a:lstStyle>
          <a:p>
            <a:fld id="{3989F6E2-D838-41CA-8B94-0A33AE5F612E}" type="datetimeFigureOut">
              <a:rPr lang="en-CA" smtClean="0"/>
              <a:t>2017-05-23</a:t>
            </a:fld>
            <a:endParaRPr lang="en-CA"/>
          </a:p>
        </p:txBody>
      </p:sp>
      <p:sp>
        <p:nvSpPr>
          <p:cNvPr id="5" name="Footer Placeholder 4"/>
          <p:cNvSpPr>
            <a:spLocks noGrp="1"/>
          </p:cNvSpPr>
          <p:nvPr>
            <p:ph type="ftr" sz="quarter" idx="11"/>
          </p:nvPr>
        </p:nvSpPr>
        <p:spPr>
          <a:xfrm rot="21420000">
            <a:off x="-12134" y="4954635"/>
            <a:ext cx="2987069" cy="918361"/>
          </a:xfrm>
        </p:spPr>
        <p:txBody>
          <a:bodyPr vert="horz" lIns="91440" tIns="45720" rIns="91440" bIns="45720" rtlCol="0" anchor="ctr"/>
          <a:lstStyle>
            <a:lvl1pPr algn="r">
              <a:defRPr lang="en-US" sz="4200" dirty="0"/>
            </a:lvl1pPr>
          </a:lstStyle>
          <a:p>
            <a:endParaRPr lang="en-CA"/>
          </a:p>
        </p:txBody>
      </p:sp>
      <p:sp>
        <p:nvSpPr>
          <p:cNvPr id="6" name="Slide Number Placeholder 5"/>
          <p:cNvSpPr>
            <a:spLocks noGrp="1"/>
          </p:cNvSpPr>
          <p:nvPr>
            <p:ph type="sldNum" sz="quarter" idx="12"/>
          </p:nvPr>
        </p:nvSpPr>
        <p:spPr>
          <a:xfrm rot="21420000">
            <a:off x="7401518" y="3819948"/>
            <a:ext cx="680390" cy="498470"/>
          </a:xfrm>
        </p:spPr>
        <p:txBody>
          <a:bodyPr/>
          <a:lstStyle>
            <a:lvl1pPr>
              <a:defRPr sz="2400">
                <a:solidFill>
                  <a:schemeClr val="tx1">
                    <a:lumMod val="75000"/>
                    <a:lumOff val="25000"/>
                  </a:schemeClr>
                </a:solidFill>
              </a:defRPr>
            </a:lvl1pPr>
          </a:lstStyle>
          <a:p>
            <a:fld id="{7FA6BCC7-7D9F-415B-8622-FED86E562048}" type="slidenum">
              <a:rPr lang="en-CA" smtClean="0"/>
              <a:t>‹#›</a:t>
            </a:fld>
            <a:endParaRPr lang="en-CA"/>
          </a:p>
        </p:txBody>
      </p:sp>
      <p:sp>
        <p:nvSpPr>
          <p:cNvPr id="33" name="5-Point Star 32"/>
          <p:cNvSpPr/>
          <p:nvPr/>
        </p:nvSpPr>
        <p:spPr>
          <a:xfrm rot="21420000">
            <a:off x="3121951" y="5057183"/>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89F6E2-D838-41CA-8B94-0A33AE5F612E}" type="datetimeFigureOut">
              <a:rPr lang="en-CA" smtClean="0"/>
              <a:t>2017-05-23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FA6BCC7-7D9F-415B-8622-FED86E562048}" type="slidenum">
              <a:rPr lang="en-CA" smtClean="0"/>
              <a:t>‹#›</a:t>
            </a:fld>
            <a:endParaRPr lang="en-CA"/>
          </a:p>
        </p:txBody>
      </p:sp>
      <p:pic>
        <p:nvPicPr>
          <p:cNvPr id="3" name="Picture 2"/>
          <p:cNvPicPr>
            <a:picLocks noChangeAspect="1"/>
          </p:cNvPicPr>
          <p:nvPr userDrawn="1"/>
        </p:nvPicPr>
        <p:blipFill>
          <a:blip r:embed="rId2"/>
          <a:stretch>
            <a:fillRect/>
          </a:stretch>
        </p:blipFill>
        <p:spPr>
          <a:xfrm>
            <a:off x="7017880" y="5720172"/>
            <a:ext cx="1292501" cy="572794"/>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6030"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514351" y="3742267"/>
            <a:ext cx="7796030"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89F6E2-D838-41CA-8B94-0A33AE5F612E}" type="datetimeFigureOut">
              <a:rPr lang="en-CA" smtClean="0"/>
              <a:t>2017-05-23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989F6E2-D838-41CA-8B94-0A33AE5F612E}" type="datetimeFigureOut">
              <a:rPr lang="en-CA" smtClean="0"/>
              <a:t>2017-05-23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6030"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39569" y="2063396"/>
            <a:ext cx="3591317"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514352" y="2861733"/>
            <a:ext cx="3816534"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15340" y="2063396"/>
            <a:ext cx="359667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4495477" y="2861733"/>
            <a:ext cx="3816535"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989F6E2-D838-41CA-8B94-0A33AE5F612E}" type="datetimeFigureOut">
              <a:rPr lang="en-CA" smtClean="0"/>
              <a:t>2017-05-23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989F6E2-D838-41CA-8B94-0A33AE5F612E}" type="datetimeFigureOut">
              <a:rPr lang="en-CA" smtClean="0"/>
              <a:t>2017-05-23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89F6E2-D838-41CA-8B94-0A33AE5F612E}" type="datetimeFigureOut">
              <a:rPr lang="en-CA" smtClean="0"/>
              <a:t>2017-05-23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89F6E2-D838-41CA-8B94-0A33AE5F612E}" type="datetimeFigureOut">
              <a:rPr lang="en-CA" smtClean="0"/>
              <a:t>2017-05-23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FA6BCC7-7D9F-415B-8622-FED86E562048}" type="slidenum">
              <a:rPr lang="en-CA" smtClean="0"/>
              <a:t>‹#›</a:t>
            </a:fld>
            <a:endParaRPr lang="en-CA"/>
          </a:p>
        </p:txBody>
      </p:sp>
    </p:spTree>
    <p:extLst>
      <p:ext uri="{BB962C8B-B14F-4D97-AF65-F5344CB8AC3E}">
        <p14:creationId xmlns:p14="http://schemas.microsoft.com/office/powerpoint/2010/main" val="628722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232" y="685800"/>
            <a:ext cx="3095145"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3784600" y="685801"/>
            <a:ext cx="4525781" cy="46887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20232" y="2709053"/>
            <a:ext cx="3095146"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9F6E2-D838-41CA-8B94-0A33AE5F612E}" type="datetimeFigureOut">
              <a:rPr lang="en-CA" smtClean="0"/>
              <a:t>2017-05-23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0"/>
            <a:ext cx="440817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47740" y="1"/>
            <a:ext cx="3162641"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514351" y="2709053"/>
            <a:ext cx="440817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9F6E2-D838-41CA-8B94-0A33AE5F612E}" type="datetimeFigureOut">
              <a:rPr lang="en-CA" smtClean="0"/>
              <a:t>2017-05-23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4106333"/>
            <a:ext cx="7796031"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4351" y="685800"/>
            <a:ext cx="7794385"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514335" y="4702923"/>
            <a:ext cx="7796046"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9F6E2-D838-41CA-8B94-0A33AE5F612E}" type="datetimeFigureOut">
              <a:rPr lang="en-CA" smtClean="0"/>
              <a:t>2017-05-23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7677"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4335" y="4106333"/>
            <a:ext cx="7796047"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4B9363-8B87-41B7-9F8E-64519CBB8F34}" type="datetimeFigureOut">
              <a:rPr lang="en-US" smtClean="0"/>
              <a:t>5/23/17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99" y="685800"/>
            <a:ext cx="7143765"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162698" y="3610032"/>
            <a:ext cx="6500967"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514351" y="4106334"/>
            <a:ext cx="779766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9F6E2-D838-41CA-8B94-0A33AE5F612E}" type="datetimeFigureOut">
              <a:rPr lang="en-CA" smtClean="0"/>
              <a:t>2017-05-23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FA6BCC7-7D9F-415B-8622-FED86E562048}" type="slidenum">
              <a:rPr lang="en-CA" smtClean="0"/>
              <a:t>‹#›</a:t>
            </a:fld>
            <a:endParaRPr lang="en-CA"/>
          </a:p>
        </p:txBody>
      </p:sp>
      <p:sp>
        <p:nvSpPr>
          <p:cNvPr id="10" name="TextBox 9"/>
          <p:cNvSpPr txBox="1"/>
          <p:nvPr/>
        </p:nvSpPr>
        <p:spPr>
          <a:xfrm>
            <a:off x="404280" y="8878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1" name="TextBox 10"/>
          <p:cNvSpPr txBox="1"/>
          <p:nvPr/>
        </p:nvSpPr>
        <p:spPr>
          <a:xfrm>
            <a:off x="7897147" y="290648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4351" y="4247468"/>
            <a:ext cx="7796030"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9F6E2-D838-41CA-8B94-0A33AE5F612E}" type="datetimeFigureOut">
              <a:rPr lang="en-CA" smtClean="0"/>
              <a:t>2017-05-23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514351" y="685801"/>
            <a:ext cx="7796030"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514352"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514352"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175967"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175966"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827785"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827785"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989F6E2-D838-41CA-8B94-0A33AE5F612E}" type="datetimeFigureOut">
              <a:rPr lang="en-CA" smtClean="0"/>
              <a:t>2017-05-23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514351" y="685801"/>
            <a:ext cx="779766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518880"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514335" y="2063396"/>
            <a:ext cx="2482596"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518880" y="4389288"/>
            <a:ext cx="2482596"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17805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176999" y="2063396"/>
            <a:ext cx="2482596"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3176998" y="4389286"/>
            <a:ext cx="2483655"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82670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826614" y="2063394"/>
            <a:ext cx="2482596"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5826614" y="4389284"/>
            <a:ext cx="2482596"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989F6E2-D838-41CA-8B94-0A33AE5F612E}" type="datetimeFigureOut">
              <a:rPr lang="en-CA" smtClean="0"/>
              <a:t>2017-05-23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514351" y="2063396"/>
            <a:ext cx="7796030" cy="331119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89F6E2-D838-41CA-8B94-0A33AE5F612E}" type="datetimeFigureOut">
              <a:rPr lang="en-CA" smtClean="0"/>
              <a:t>2017-05-23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685801"/>
            <a:ext cx="1698485"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514351" y="685801"/>
            <a:ext cx="5928323" cy="468878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89F6E2-D838-41CA-8B94-0A33AE5F612E}" type="datetimeFigureOut">
              <a:rPr lang="en-CA" smtClean="0"/>
              <a:t>2017-05-23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89F6E2-D838-41CA-8B94-0A33AE5F612E}" type="datetimeFigureOut">
              <a:rPr lang="en-CA" smtClean="0"/>
              <a:t>2017-05-23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FA6BCC7-7D9F-415B-8622-FED86E562048}" type="slidenum">
              <a:rPr lang="en-CA" smtClean="0"/>
              <a:t>‹#›</a:t>
            </a:fld>
            <a:endParaRPr lang="en-CA"/>
          </a:p>
        </p:txBody>
      </p:sp>
    </p:spTree>
    <p:extLst>
      <p:ext uri="{BB962C8B-B14F-4D97-AF65-F5344CB8AC3E}">
        <p14:creationId xmlns:p14="http://schemas.microsoft.com/office/powerpoint/2010/main" val="1733515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3" name="Freeform 12"/>
          <p:cNvSpPr/>
          <p:nvPr/>
        </p:nvSpPr>
        <p:spPr>
          <a:xfrm>
            <a:off x="-8467" y="-16933"/>
            <a:ext cx="8754534" cy="6451600"/>
          </a:xfrm>
          <a:custGeom>
            <a:avLst/>
            <a:gdLst/>
            <a:ahLst/>
            <a:cxnLst/>
            <a:rect l="l" t="t" r="r" b="b"/>
            <a:pathLst>
              <a:path w="8754534" h="6451600">
                <a:moveTo>
                  <a:pt x="8373534" y="0"/>
                </a:moveTo>
                <a:lnTo>
                  <a:pt x="8754534" y="5994400"/>
                </a:lnTo>
                <a:lnTo>
                  <a:pt x="0" y="6451600"/>
                </a:lnTo>
                <a:lnTo>
                  <a:pt x="0" y="0"/>
                </a:lnTo>
                <a:lnTo>
                  <a:pt x="8373534" y="0"/>
                </a:lnTo>
                <a:close/>
              </a:path>
            </a:pathLst>
          </a:cu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10379" y="4445000"/>
            <a:ext cx="8464695" cy="1715811"/>
          </a:xfrm>
          <a:custGeom>
            <a:avLst/>
            <a:gdLst/>
            <a:ahLst/>
            <a:cxnLst/>
            <a:rect l="l" t="t" r="r" b="b"/>
            <a:pathLst>
              <a:path w="8428428" h="1878553">
                <a:moveTo>
                  <a:pt x="0" y="438229"/>
                </a:moveTo>
                <a:lnTo>
                  <a:pt x="8343246" y="0"/>
                </a:lnTo>
                <a:lnTo>
                  <a:pt x="8428428" y="1424838"/>
                </a:lnTo>
                <a:lnTo>
                  <a:pt x="7515" y="1878553"/>
                </a:lnTo>
                <a:lnTo>
                  <a:pt x="0" y="438229"/>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2864" y="0"/>
            <a:ext cx="5811235" cy="321615"/>
          </a:xfrm>
          <a:custGeom>
            <a:avLst/>
            <a:gdLst/>
            <a:ahLst/>
            <a:cxnLst/>
            <a:rect l="l" t="t" r="r" b="b"/>
            <a:pathLst>
              <a:path w="5811235" h="321615">
                <a:moveTo>
                  <a:pt x="0" y="0"/>
                </a:moveTo>
                <a:lnTo>
                  <a:pt x="5811235" y="0"/>
                </a:lnTo>
                <a:lnTo>
                  <a:pt x="1" y="321615"/>
                </a:lnTo>
                <a:cubicBezTo>
                  <a:pt x="1" y="214410"/>
                  <a:pt x="0" y="107205"/>
                  <a:pt x="0" y="0"/>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Freeform 29"/>
          <p:cNvSpPr/>
          <p:nvPr/>
        </p:nvSpPr>
        <p:spPr>
          <a:xfrm rot="21420000">
            <a:off x="-170768" y="213023"/>
            <a:ext cx="8480534" cy="5746008"/>
          </a:xfrm>
          <a:custGeom>
            <a:avLst/>
            <a:gdLst/>
            <a:ahLst/>
            <a:cxnLst/>
            <a:rect l="l" t="t" r="r" b="b"/>
            <a:pathLst>
              <a:path w="11307378" h="5746008">
                <a:moveTo>
                  <a:pt x="11270997" y="0"/>
                </a:moveTo>
                <a:lnTo>
                  <a:pt x="11307378" y="5746008"/>
                </a:lnTo>
                <a:lnTo>
                  <a:pt x="1" y="574313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451416" y="668338"/>
            <a:ext cx="7533524" cy="2766528"/>
          </a:xfrm>
        </p:spPr>
        <p:txBody>
          <a:bodyPr anchor="b">
            <a:normAutofit/>
          </a:bodyPr>
          <a:lstStyle>
            <a:lvl1pPr algn="r">
              <a:defRPr sz="7200"/>
            </a:lvl1pPr>
          </a:lstStyle>
          <a:p>
            <a:r>
              <a:rPr lang="en-US" smtClean="0"/>
              <a:t>Click to edit Master title style</a:t>
            </a:r>
            <a:endParaRPr lang="en-US" dirty="0"/>
          </a:p>
        </p:txBody>
      </p:sp>
      <p:sp>
        <p:nvSpPr>
          <p:cNvPr id="3" name="Subtitle 2"/>
          <p:cNvSpPr>
            <a:spLocks noGrp="1"/>
          </p:cNvSpPr>
          <p:nvPr>
            <p:ph type="subTitle" idx="1"/>
          </p:nvPr>
        </p:nvSpPr>
        <p:spPr>
          <a:xfrm rot="21420000">
            <a:off x="554462" y="3446830"/>
            <a:ext cx="7512060" cy="550333"/>
          </a:xfrm>
        </p:spPr>
        <p:txBody>
          <a:bodyPr anchor="t">
            <a:noAutofit/>
          </a:bodyPr>
          <a:lstStyle>
            <a:lvl1pPr marL="0" indent="0" algn="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3669071" y="4714242"/>
            <a:ext cx="4607740" cy="942356"/>
          </a:xfrm>
        </p:spPr>
        <p:txBody>
          <a:bodyPr/>
          <a:lstStyle>
            <a:lvl1pPr algn="ctr">
              <a:defRPr sz="4200">
                <a:solidFill>
                  <a:schemeClr val="accent1">
                    <a:lumMod val="50000"/>
                  </a:schemeClr>
                </a:solidFill>
              </a:defRPr>
            </a:lvl1pPr>
          </a:lstStyle>
          <a:p>
            <a:fld id="{3989F6E2-D838-41CA-8B94-0A33AE5F612E}" type="datetimeFigureOut">
              <a:rPr lang="en-CA" smtClean="0"/>
              <a:t>2017-05-23</a:t>
            </a:fld>
            <a:endParaRPr lang="en-CA"/>
          </a:p>
        </p:txBody>
      </p:sp>
      <p:sp>
        <p:nvSpPr>
          <p:cNvPr id="5" name="Footer Placeholder 4"/>
          <p:cNvSpPr>
            <a:spLocks noGrp="1"/>
          </p:cNvSpPr>
          <p:nvPr>
            <p:ph type="ftr" sz="quarter" idx="11"/>
          </p:nvPr>
        </p:nvSpPr>
        <p:spPr>
          <a:xfrm rot="21420000">
            <a:off x="-12134" y="4954635"/>
            <a:ext cx="2987069" cy="918361"/>
          </a:xfrm>
        </p:spPr>
        <p:txBody>
          <a:bodyPr vert="horz" lIns="91440" tIns="45720" rIns="91440" bIns="45720" rtlCol="0" anchor="ctr"/>
          <a:lstStyle>
            <a:lvl1pPr algn="r">
              <a:defRPr lang="en-US" sz="4200" dirty="0"/>
            </a:lvl1pPr>
          </a:lstStyle>
          <a:p>
            <a:endParaRPr lang="en-CA"/>
          </a:p>
        </p:txBody>
      </p:sp>
      <p:sp>
        <p:nvSpPr>
          <p:cNvPr id="6" name="Slide Number Placeholder 5"/>
          <p:cNvSpPr>
            <a:spLocks noGrp="1"/>
          </p:cNvSpPr>
          <p:nvPr>
            <p:ph type="sldNum" sz="quarter" idx="12"/>
          </p:nvPr>
        </p:nvSpPr>
        <p:spPr>
          <a:xfrm rot="21420000">
            <a:off x="7401518" y="3819948"/>
            <a:ext cx="680390" cy="498470"/>
          </a:xfrm>
        </p:spPr>
        <p:txBody>
          <a:bodyPr/>
          <a:lstStyle>
            <a:lvl1pPr>
              <a:defRPr sz="2400">
                <a:solidFill>
                  <a:schemeClr val="tx1">
                    <a:lumMod val="75000"/>
                    <a:lumOff val="25000"/>
                  </a:schemeClr>
                </a:solidFill>
              </a:defRPr>
            </a:lvl1pPr>
          </a:lstStyle>
          <a:p>
            <a:fld id="{7FA6BCC7-7D9F-415B-8622-FED86E562048}" type="slidenum">
              <a:rPr lang="en-CA" smtClean="0"/>
              <a:t>‹#›</a:t>
            </a:fld>
            <a:endParaRPr lang="en-CA"/>
          </a:p>
        </p:txBody>
      </p:sp>
      <p:sp>
        <p:nvSpPr>
          <p:cNvPr id="33" name="5-Point Star 32"/>
          <p:cNvSpPr/>
          <p:nvPr/>
        </p:nvSpPr>
        <p:spPr>
          <a:xfrm rot="21420000">
            <a:off x="3121951" y="5057183"/>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89F6E2-D838-41CA-8B94-0A33AE5F612E}" type="datetimeFigureOut">
              <a:rPr lang="en-CA" smtClean="0"/>
              <a:t>2017-05-23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FA6BCC7-7D9F-415B-8622-FED86E562048}" type="slidenum">
              <a:rPr lang="en-CA" smtClean="0"/>
              <a:t>‹#›</a:t>
            </a:fld>
            <a:endParaRPr lang="en-CA"/>
          </a:p>
        </p:txBody>
      </p:sp>
      <p:pic>
        <p:nvPicPr>
          <p:cNvPr id="7" name="Picture 6"/>
          <p:cNvPicPr>
            <a:picLocks noChangeAspect="1"/>
          </p:cNvPicPr>
          <p:nvPr userDrawn="1"/>
        </p:nvPicPr>
        <p:blipFill>
          <a:blip r:embed="rId2"/>
          <a:stretch>
            <a:fillRect/>
          </a:stretch>
        </p:blipFill>
        <p:spPr>
          <a:xfrm>
            <a:off x="7017880" y="5720172"/>
            <a:ext cx="1292501" cy="572794"/>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6030"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514351" y="3742267"/>
            <a:ext cx="7796030"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89F6E2-D838-41CA-8B94-0A33AE5F612E}" type="datetimeFigureOut">
              <a:rPr lang="en-CA" smtClean="0"/>
              <a:t>2017-05-23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989F6E2-D838-41CA-8B94-0A33AE5F612E}" type="datetimeFigureOut">
              <a:rPr lang="en-CA" smtClean="0"/>
              <a:t>2017-05-23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6030"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39569" y="2063396"/>
            <a:ext cx="3591317"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514352" y="2861733"/>
            <a:ext cx="3816534"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15340" y="2063396"/>
            <a:ext cx="359667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4495477" y="2861733"/>
            <a:ext cx="3816535"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989F6E2-D838-41CA-8B94-0A33AE5F612E}" type="datetimeFigureOut">
              <a:rPr lang="en-CA" smtClean="0"/>
              <a:t>2017-05-23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989F6E2-D838-41CA-8B94-0A33AE5F612E}" type="datetimeFigureOut">
              <a:rPr lang="en-CA" smtClean="0"/>
              <a:t>2017-05-23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89F6E2-D838-41CA-8B94-0A33AE5F612E}" type="datetimeFigureOut">
              <a:rPr lang="en-CA" smtClean="0"/>
              <a:t>2017-05-23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232" y="685800"/>
            <a:ext cx="3095145"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3784600" y="685801"/>
            <a:ext cx="4525781" cy="46887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20232" y="2709053"/>
            <a:ext cx="3095146"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9F6E2-D838-41CA-8B94-0A33AE5F612E}" type="datetimeFigureOut">
              <a:rPr lang="en-CA" smtClean="0"/>
              <a:t>2017-05-23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0"/>
            <a:ext cx="440817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47740" y="1"/>
            <a:ext cx="3162641"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514351" y="2709053"/>
            <a:ext cx="440817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9F6E2-D838-41CA-8B94-0A33AE5F612E}" type="datetimeFigureOut">
              <a:rPr lang="en-CA" smtClean="0"/>
              <a:t>2017-05-23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4106333"/>
            <a:ext cx="7796031"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4351" y="685800"/>
            <a:ext cx="7794385"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514335" y="4702923"/>
            <a:ext cx="7796046"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9F6E2-D838-41CA-8B94-0A33AE5F612E}" type="datetimeFigureOut">
              <a:rPr lang="en-CA" smtClean="0"/>
              <a:t>2017-05-23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989F6E2-D838-41CA-8B94-0A33AE5F612E}" type="datetimeFigureOut">
              <a:rPr lang="en-CA" smtClean="0"/>
              <a:t>2017-05-23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FA6BCC7-7D9F-415B-8622-FED86E562048}" type="slidenum">
              <a:rPr lang="en-CA" smtClean="0"/>
              <a:t>‹#›</a:t>
            </a:fld>
            <a:endParaRPr lang="en-CA"/>
          </a:p>
        </p:txBody>
      </p:sp>
    </p:spTree>
    <p:extLst>
      <p:ext uri="{BB962C8B-B14F-4D97-AF65-F5344CB8AC3E}">
        <p14:creationId xmlns:p14="http://schemas.microsoft.com/office/powerpoint/2010/main" val="17544693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7677"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4335" y="4106333"/>
            <a:ext cx="7796047"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4B9363-8B87-41B7-9F8E-64519CBB8F34}" type="datetimeFigureOut">
              <a:rPr lang="en-US" smtClean="0"/>
              <a:t>5/23/17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99" y="685800"/>
            <a:ext cx="7143765"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162698" y="3610032"/>
            <a:ext cx="6500967"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514351" y="4106334"/>
            <a:ext cx="779766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9F6E2-D838-41CA-8B94-0A33AE5F612E}" type="datetimeFigureOut">
              <a:rPr lang="en-CA" smtClean="0"/>
              <a:t>2017-05-23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FA6BCC7-7D9F-415B-8622-FED86E562048}" type="slidenum">
              <a:rPr lang="en-CA" smtClean="0"/>
              <a:t>‹#›</a:t>
            </a:fld>
            <a:endParaRPr lang="en-CA"/>
          </a:p>
        </p:txBody>
      </p:sp>
      <p:sp>
        <p:nvSpPr>
          <p:cNvPr id="10" name="TextBox 9"/>
          <p:cNvSpPr txBox="1"/>
          <p:nvPr/>
        </p:nvSpPr>
        <p:spPr>
          <a:xfrm>
            <a:off x="404280" y="8878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1" name="TextBox 10"/>
          <p:cNvSpPr txBox="1"/>
          <p:nvPr/>
        </p:nvSpPr>
        <p:spPr>
          <a:xfrm>
            <a:off x="7897147" y="290648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4351" y="4247468"/>
            <a:ext cx="7796030"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9F6E2-D838-41CA-8B94-0A33AE5F612E}" type="datetimeFigureOut">
              <a:rPr lang="en-CA" smtClean="0"/>
              <a:t>2017-05-23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514351" y="685801"/>
            <a:ext cx="7796030"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514352"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514352"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175967"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175966"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827785"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827785"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989F6E2-D838-41CA-8B94-0A33AE5F612E}" type="datetimeFigureOut">
              <a:rPr lang="en-CA" smtClean="0"/>
              <a:t>2017-05-23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514351" y="685801"/>
            <a:ext cx="779766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518880"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514335" y="2063396"/>
            <a:ext cx="2482596"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518880" y="4389288"/>
            <a:ext cx="2482596"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17805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176999" y="2063396"/>
            <a:ext cx="2482596"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3176998" y="4389286"/>
            <a:ext cx="2483655"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82670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826614" y="2063394"/>
            <a:ext cx="2482596"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5826614" y="4389284"/>
            <a:ext cx="2482596"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989F6E2-D838-41CA-8B94-0A33AE5F612E}" type="datetimeFigureOut">
              <a:rPr lang="en-CA" smtClean="0"/>
              <a:t>2017-05-23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514351" y="2063396"/>
            <a:ext cx="7796030" cy="331119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89F6E2-D838-41CA-8B94-0A33AE5F612E}" type="datetimeFigureOut">
              <a:rPr lang="en-CA" smtClean="0"/>
              <a:t>2017-05-23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685801"/>
            <a:ext cx="1698485"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514351" y="685801"/>
            <a:ext cx="5928323" cy="468878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89F6E2-D838-41CA-8B94-0A33AE5F612E}" type="datetimeFigureOut">
              <a:rPr lang="en-CA" smtClean="0"/>
              <a:t>2017-05-23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3" name="Freeform 12"/>
          <p:cNvSpPr/>
          <p:nvPr/>
        </p:nvSpPr>
        <p:spPr>
          <a:xfrm>
            <a:off x="-8467" y="-16933"/>
            <a:ext cx="8754534" cy="6451600"/>
          </a:xfrm>
          <a:custGeom>
            <a:avLst/>
            <a:gdLst/>
            <a:ahLst/>
            <a:cxnLst/>
            <a:rect l="l" t="t" r="r" b="b"/>
            <a:pathLst>
              <a:path w="8754534" h="6451600">
                <a:moveTo>
                  <a:pt x="8373534" y="0"/>
                </a:moveTo>
                <a:lnTo>
                  <a:pt x="8754534" y="5994400"/>
                </a:lnTo>
                <a:lnTo>
                  <a:pt x="0" y="6451600"/>
                </a:lnTo>
                <a:lnTo>
                  <a:pt x="0" y="0"/>
                </a:lnTo>
                <a:lnTo>
                  <a:pt x="8373534" y="0"/>
                </a:lnTo>
                <a:close/>
              </a:path>
            </a:pathLst>
          </a:cu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10379" y="4445000"/>
            <a:ext cx="8464695" cy="1715811"/>
          </a:xfrm>
          <a:custGeom>
            <a:avLst/>
            <a:gdLst/>
            <a:ahLst/>
            <a:cxnLst/>
            <a:rect l="l" t="t" r="r" b="b"/>
            <a:pathLst>
              <a:path w="8428428" h="1878553">
                <a:moveTo>
                  <a:pt x="0" y="438229"/>
                </a:moveTo>
                <a:lnTo>
                  <a:pt x="8343246" y="0"/>
                </a:lnTo>
                <a:lnTo>
                  <a:pt x="8428428" y="1424838"/>
                </a:lnTo>
                <a:lnTo>
                  <a:pt x="7515" y="1878553"/>
                </a:lnTo>
                <a:lnTo>
                  <a:pt x="0" y="438229"/>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2864" y="0"/>
            <a:ext cx="5811235" cy="321615"/>
          </a:xfrm>
          <a:custGeom>
            <a:avLst/>
            <a:gdLst/>
            <a:ahLst/>
            <a:cxnLst/>
            <a:rect l="l" t="t" r="r" b="b"/>
            <a:pathLst>
              <a:path w="5811235" h="321615">
                <a:moveTo>
                  <a:pt x="0" y="0"/>
                </a:moveTo>
                <a:lnTo>
                  <a:pt x="5811235" y="0"/>
                </a:lnTo>
                <a:lnTo>
                  <a:pt x="1" y="321615"/>
                </a:lnTo>
                <a:cubicBezTo>
                  <a:pt x="1" y="214410"/>
                  <a:pt x="0" y="107205"/>
                  <a:pt x="0" y="0"/>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Freeform 29"/>
          <p:cNvSpPr/>
          <p:nvPr/>
        </p:nvSpPr>
        <p:spPr>
          <a:xfrm rot="21420000">
            <a:off x="-170768" y="213023"/>
            <a:ext cx="8480534" cy="5746008"/>
          </a:xfrm>
          <a:custGeom>
            <a:avLst/>
            <a:gdLst/>
            <a:ahLst/>
            <a:cxnLst/>
            <a:rect l="l" t="t" r="r" b="b"/>
            <a:pathLst>
              <a:path w="11307378" h="5746008">
                <a:moveTo>
                  <a:pt x="11270997" y="0"/>
                </a:moveTo>
                <a:lnTo>
                  <a:pt x="11307378" y="5746008"/>
                </a:lnTo>
                <a:lnTo>
                  <a:pt x="1" y="574313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451416" y="668338"/>
            <a:ext cx="7533524" cy="2766528"/>
          </a:xfrm>
        </p:spPr>
        <p:txBody>
          <a:bodyPr anchor="b">
            <a:normAutofit/>
          </a:bodyPr>
          <a:lstStyle>
            <a:lvl1pPr algn="r">
              <a:defRPr sz="7200"/>
            </a:lvl1pPr>
          </a:lstStyle>
          <a:p>
            <a:r>
              <a:rPr lang="en-US" smtClean="0"/>
              <a:t>Click to edit Master title style</a:t>
            </a:r>
            <a:endParaRPr lang="en-US" dirty="0"/>
          </a:p>
        </p:txBody>
      </p:sp>
      <p:sp>
        <p:nvSpPr>
          <p:cNvPr id="3" name="Subtitle 2"/>
          <p:cNvSpPr>
            <a:spLocks noGrp="1"/>
          </p:cNvSpPr>
          <p:nvPr>
            <p:ph type="subTitle" idx="1"/>
          </p:nvPr>
        </p:nvSpPr>
        <p:spPr>
          <a:xfrm rot="21420000">
            <a:off x="554462" y="3446830"/>
            <a:ext cx="7512060" cy="550333"/>
          </a:xfrm>
        </p:spPr>
        <p:txBody>
          <a:bodyPr anchor="t">
            <a:noAutofit/>
          </a:bodyPr>
          <a:lstStyle>
            <a:lvl1pPr marL="0" indent="0" algn="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3669071" y="4714242"/>
            <a:ext cx="4607740" cy="942356"/>
          </a:xfrm>
        </p:spPr>
        <p:txBody>
          <a:bodyPr/>
          <a:lstStyle>
            <a:lvl1pPr algn="ctr">
              <a:defRPr sz="4200">
                <a:solidFill>
                  <a:schemeClr val="accent1">
                    <a:lumMod val="50000"/>
                  </a:schemeClr>
                </a:solidFill>
              </a:defRPr>
            </a:lvl1pPr>
          </a:lstStyle>
          <a:p>
            <a:fld id="{3989F6E2-D838-41CA-8B94-0A33AE5F612E}" type="datetimeFigureOut">
              <a:rPr lang="en-CA" smtClean="0"/>
              <a:t>2017-05-23</a:t>
            </a:fld>
            <a:endParaRPr lang="en-CA"/>
          </a:p>
        </p:txBody>
      </p:sp>
      <p:sp>
        <p:nvSpPr>
          <p:cNvPr id="5" name="Footer Placeholder 4"/>
          <p:cNvSpPr>
            <a:spLocks noGrp="1"/>
          </p:cNvSpPr>
          <p:nvPr>
            <p:ph type="ftr" sz="quarter" idx="11"/>
          </p:nvPr>
        </p:nvSpPr>
        <p:spPr>
          <a:xfrm rot="21420000">
            <a:off x="-12134" y="4954635"/>
            <a:ext cx="2987069" cy="918361"/>
          </a:xfrm>
        </p:spPr>
        <p:txBody>
          <a:bodyPr vert="horz" lIns="91440" tIns="45720" rIns="91440" bIns="45720" rtlCol="0" anchor="ctr"/>
          <a:lstStyle>
            <a:lvl1pPr algn="r">
              <a:defRPr lang="en-US" sz="4200" dirty="0"/>
            </a:lvl1pPr>
          </a:lstStyle>
          <a:p>
            <a:endParaRPr lang="en-CA"/>
          </a:p>
        </p:txBody>
      </p:sp>
      <p:sp>
        <p:nvSpPr>
          <p:cNvPr id="6" name="Slide Number Placeholder 5"/>
          <p:cNvSpPr>
            <a:spLocks noGrp="1"/>
          </p:cNvSpPr>
          <p:nvPr>
            <p:ph type="sldNum" sz="quarter" idx="12"/>
          </p:nvPr>
        </p:nvSpPr>
        <p:spPr>
          <a:xfrm rot="21420000">
            <a:off x="7401518" y="3819948"/>
            <a:ext cx="680390" cy="498470"/>
          </a:xfrm>
        </p:spPr>
        <p:txBody>
          <a:bodyPr/>
          <a:lstStyle>
            <a:lvl1pPr>
              <a:defRPr sz="2400">
                <a:solidFill>
                  <a:schemeClr val="tx1">
                    <a:lumMod val="75000"/>
                    <a:lumOff val="25000"/>
                  </a:schemeClr>
                </a:solidFill>
              </a:defRPr>
            </a:lvl1pPr>
          </a:lstStyle>
          <a:p>
            <a:fld id="{7FA6BCC7-7D9F-415B-8622-FED86E562048}" type="slidenum">
              <a:rPr lang="en-CA" smtClean="0"/>
              <a:t>‹#›</a:t>
            </a:fld>
            <a:endParaRPr lang="en-CA"/>
          </a:p>
        </p:txBody>
      </p:sp>
      <p:sp>
        <p:nvSpPr>
          <p:cNvPr id="33" name="5-Point Star 32"/>
          <p:cNvSpPr/>
          <p:nvPr/>
        </p:nvSpPr>
        <p:spPr>
          <a:xfrm rot="21420000">
            <a:off x="3121951" y="5057183"/>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lvl1pPr>
              <a:defRPr b="1" i="0" cap="none" baseline="0">
                <a:latin typeface="Calibri" charset="0"/>
                <a:ea typeface="Calibri" charset="0"/>
                <a:cs typeface="Calibri" charset="0"/>
              </a:defRPr>
            </a:lvl1pPr>
            <a:lvl2pPr>
              <a:defRPr b="1" i="0" cap="none" baseline="0">
                <a:latin typeface="Calibri" charset="0"/>
                <a:ea typeface="Calibri" charset="0"/>
                <a:cs typeface="Calibri" charset="0"/>
              </a:defRPr>
            </a:lvl2pPr>
            <a:lvl3pPr>
              <a:defRPr b="1" i="0" cap="none" baseline="0">
                <a:latin typeface="Calibri" charset="0"/>
                <a:ea typeface="Calibri" charset="0"/>
                <a:cs typeface="Calibri" charset="0"/>
              </a:defRPr>
            </a:lvl3pPr>
            <a:lvl4pPr>
              <a:defRPr b="1" i="0" cap="none" baseline="0">
                <a:latin typeface="Calibri" charset="0"/>
                <a:ea typeface="Calibri" charset="0"/>
                <a:cs typeface="Calibri" charset="0"/>
              </a:defRPr>
            </a:lvl4pPr>
            <a:lvl5pPr>
              <a:defRPr b="1" i="0" cap="none" baseline="0">
                <a:latin typeface="Calibri" charset="0"/>
                <a:ea typeface="Calibri" charset="0"/>
                <a:cs typeface="Calibri" charset="0"/>
              </a:defRPr>
            </a:lvl5p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989F6E2-D838-41CA-8B94-0A33AE5F612E}" type="datetimeFigureOut">
              <a:rPr lang="en-CA" smtClean="0"/>
              <a:t>2017-05-23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FA6BCC7-7D9F-415B-8622-FED86E562048}" type="slidenum">
              <a:rPr lang="en-CA" smtClean="0"/>
              <a:t>‹#›</a:t>
            </a:fld>
            <a:endParaRPr lang="en-CA"/>
          </a:p>
        </p:txBody>
      </p:sp>
      <p:pic>
        <p:nvPicPr>
          <p:cNvPr id="7" name="Picture 6"/>
          <p:cNvPicPr>
            <a:picLocks noChangeAspect="1"/>
          </p:cNvPicPr>
          <p:nvPr userDrawn="1"/>
        </p:nvPicPr>
        <p:blipFill>
          <a:blip r:embed="rId2"/>
          <a:stretch>
            <a:fillRect/>
          </a:stretch>
        </p:blipFill>
        <p:spPr>
          <a:xfrm>
            <a:off x="7017880" y="5720172"/>
            <a:ext cx="1292501" cy="572794"/>
          </a:xfrm>
          <a:prstGeom prst="rect">
            <a:avLst/>
          </a:pr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6030"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514351" y="3742267"/>
            <a:ext cx="7796030"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89F6E2-D838-41CA-8B94-0A33AE5F612E}" type="datetimeFigureOut">
              <a:rPr lang="en-CA" smtClean="0"/>
              <a:t>2017-05-23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989F6E2-D838-41CA-8B94-0A33AE5F612E}" type="datetimeFigureOut">
              <a:rPr lang="en-CA" smtClean="0"/>
              <a:t>2017-05-23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7FA6BCC7-7D9F-415B-8622-FED86E562048}" type="slidenum">
              <a:rPr lang="en-CA" smtClean="0"/>
              <a:t>‹#›</a:t>
            </a:fld>
            <a:endParaRPr lang="en-CA"/>
          </a:p>
        </p:txBody>
      </p:sp>
    </p:spTree>
    <p:extLst>
      <p:ext uri="{BB962C8B-B14F-4D97-AF65-F5344CB8AC3E}">
        <p14:creationId xmlns:p14="http://schemas.microsoft.com/office/powerpoint/2010/main" val="19813631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989F6E2-D838-41CA-8B94-0A33AE5F612E}" type="datetimeFigureOut">
              <a:rPr lang="en-CA" smtClean="0"/>
              <a:t>2017-05-23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6030"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39569" y="2063396"/>
            <a:ext cx="3591317"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514352" y="2861733"/>
            <a:ext cx="3816534"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15340" y="2063396"/>
            <a:ext cx="359667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4495477" y="2861733"/>
            <a:ext cx="3816535"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989F6E2-D838-41CA-8B94-0A33AE5F612E}" type="datetimeFigureOut">
              <a:rPr lang="en-CA" smtClean="0"/>
              <a:t>2017-05-23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989F6E2-D838-41CA-8B94-0A33AE5F612E}" type="datetimeFigureOut">
              <a:rPr lang="en-CA" smtClean="0"/>
              <a:t>2017-05-23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89F6E2-D838-41CA-8B94-0A33AE5F612E}" type="datetimeFigureOut">
              <a:rPr lang="en-CA" smtClean="0"/>
              <a:t>2017-05-23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232" y="685800"/>
            <a:ext cx="3095145"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3784600" y="685801"/>
            <a:ext cx="4525781" cy="46887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20232" y="2709053"/>
            <a:ext cx="3095146"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9F6E2-D838-41CA-8B94-0A33AE5F612E}" type="datetimeFigureOut">
              <a:rPr lang="en-CA" smtClean="0"/>
              <a:t>2017-05-23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0"/>
            <a:ext cx="440817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47740" y="1"/>
            <a:ext cx="3162641"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514351" y="2709053"/>
            <a:ext cx="440817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9F6E2-D838-41CA-8B94-0A33AE5F612E}" type="datetimeFigureOut">
              <a:rPr lang="en-CA" smtClean="0"/>
              <a:t>2017-05-23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4106333"/>
            <a:ext cx="7796031"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4351" y="685800"/>
            <a:ext cx="7794385"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514335" y="4702923"/>
            <a:ext cx="7796046"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9F6E2-D838-41CA-8B94-0A33AE5F612E}" type="datetimeFigureOut">
              <a:rPr lang="en-CA" smtClean="0"/>
              <a:t>2017-05-23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7677"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4335" y="4106333"/>
            <a:ext cx="7796047"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4B9363-8B87-41B7-9F8E-64519CBB8F34}" type="datetimeFigureOut">
              <a:rPr lang="en-US" smtClean="0"/>
              <a:t>5/23/17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99" y="685800"/>
            <a:ext cx="7143765"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162698" y="3610032"/>
            <a:ext cx="6500967"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514351" y="4106334"/>
            <a:ext cx="779766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9F6E2-D838-41CA-8B94-0A33AE5F612E}" type="datetimeFigureOut">
              <a:rPr lang="en-CA" smtClean="0"/>
              <a:t>2017-05-23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FA6BCC7-7D9F-415B-8622-FED86E562048}" type="slidenum">
              <a:rPr lang="en-CA" smtClean="0"/>
              <a:t>‹#›</a:t>
            </a:fld>
            <a:endParaRPr lang="en-CA"/>
          </a:p>
        </p:txBody>
      </p:sp>
      <p:sp>
        <p:nvSpPr>
          <p:cNvPr id="10" name="TextBox 9"/>
          <p:cNvSpPr txBox="1"/>
          <p:nvPr/>
        </p:nvSpPr>
        <p:spPr>
          <a:xfrm>
            <a:off x="404280" y="8878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1" name="TextBox 10"/>
          <p:cNvSpPr txBox="1"/>
          <p:nvPr/>
        </p:nvSpPr>
        <p:spPr>
          <a:xfrm>
            <a:off x="7897147" y="290648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4351" y="4247468"/>
            <a:ext cx="7796030"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9F6E2-D838-41CA-8B94-0A33AE5F612E}" type="datetimeFigureOut">
              <a:rPr lang="en-CA" smtClean="0"/>
              <a:t>2017-05-23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989F6E2-D838-41CA-8B94-0A33AE5F612E}" type="datetimeFigureOut">
              <a:rPr lang="en-CA" smtClean="0"/>
              <a:t>2017-05-23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FA6BCC7-7D9F-415B-8622-FED86E562048}" type="slidenum">
              <a:rPr lang="en-CA" smtClean="0"/>
              <a:t>‹#›</a:t>
            </a:fld>
            <a:endParaRPr lang="en-CA"/>
          </a:p>
        </p:txBody>
      </p:sp>
    </p:spTree>
    <p:extLst>
      <p:ext uri="{BB962C8B-B14F-4D97-AF65-F5344CB8AC3E}">
        <p14:creationId xmlns:p14="http://schemas.microsoft.com/office/powerpoint/2010/main" val="12765382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514351" y="685801"/>
            <a:ext cx="7796030"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514352"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514352"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175967"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175966"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827785"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827785"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989F6E2-D838-41CA-8B94-0A33AE5F612E}" type="datetimeFigureOut">
              <a:rPr lang="en-CA" smtClean="0"/>
              <a:t>2017-05-23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514351" y="685801"/>
            <a:ext cx="779766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518880"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514335" y="2063396"/>
            <a:ext cx="2482596"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518880" y="4389288"/>
            <a:ext cx="2482596"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17805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176999" y="2063396"/>
            <a:ext cx="2482596"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3176998" y="4389286"/>
            <a:ext cx="2483655"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82670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826614" y="2063394"/>
            <a:ext cx="2482596"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5826614" y="4389284"/>
            <a:ext cx="2482596"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989F6E2-D838-41CA-8B94-0A33AE5F612E}" type="datetimeFigureOut">
              <a:rPr lang="en-CA" smtClean="0"/>
              <a:t>2017-05-23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514351" y="2063396"/>
            <a:ext cx="7796030" cy="331119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89F6E2-D838-41CA-8B94-0A33AE5F612E}" type="datetimeFigureOut">
              <a:rPr lang="en-CA" smtClean="0"/>
              <a:t>2017-05-23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685801"/>
            <a:ext cx="1698485"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514351" y="685801"/>
            <a:ext cx="5928323" cy="468878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89F6E2-D838-41CA-8B94-0A33AE5F612E}" type="datetimeFigureOut">
              <a:rPr lang="en-CA" smtClean="0"/>
              <a:t>2017-05-23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FA6BCC7-7D9F-415B-8622-FED86E562048}" type="slidenum">
              <a:rPr lang="en-CA" smtClean="0"/>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89F6E2-D838-41CA-8B94-0A33AE5F612E}" type="datetimeFigureOut">
              <a:rPr lang="en-CA" smtClean="0"/>
              <a:t>2017-05-23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7FA6BCC7-7D9F-415B-8622-FED86E562048}" type="slidenum">
              <a:rPr lang="en-CA" smtClean="0"/>
              <a:t>‹#›</a:t>
            </a:fld>
            <a:endParaRPr lang="en-CA"/>
          </a:p>
        </p:txBody>
      </p:sp>
    </p:spTree>
    <p:extLst>
      <p:ext uri="{BB962C8B-B14F-4D97-AF65-F5344CB8AC3E}">
        <p14:creationId xmlns:p14="http://schemas.microsoft.com/office/powerpoint/2010/main" val="149216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9F6E2-D838-41CA-8B94-0A33AE5F612E}" type="datetimeFigureOut">
              <a:rPr lang="en-CA" smtClean="0"/>
              <a:t>2017-05-23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FA6BCC7-7D9F-415B-8622-FED86E562048}" type="slidenum">
              <a:rPr lang="en-CA" smtClean="0"/>
              <a:t>‹#›</a:t>
            </a:fld>
            <a:endParaRPr lang="en-CA"/>
          </a:p>
        </p:txBody>
      </p:sp>
    </p:spTree>
    <p:extLst>
      <p:ext uri="{BB962C8B-B14F-4D97-AF65-F5344CB8AC3E}">
        <p14:creationId xmlns:p14="http://schemas.microsoft.com/office/powerpoint/2010/main" val="2365625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89F6E2-D838-41CA-8B94-0A33AE5F612E}" type="datetimeFigureOut">
              <a:rPr lang="en-CA" smtClean="0"/>
              <a:t>2017-05-23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FA6BCC7-7D9F-415B-8622-FED86E562048}" type="slidenum">
              <a:rPr lang="en-CA" smtClean="0"/>
              <a:t>‹#›</a:t>
            </a:fld>
            <a:endParaRPr lang="en-CA"/>
          </a:p>
        </p:txBody>
      </p:sp>
    </p:spTree>
    <p:extLst>
      <p:ext uri="{BB962C8B-B14F-4D97-AF65-F5344CB8AC3E}">
        <p14:creationId xmlns:p14="http://schemas.microsoft.com/office/powerpoint/2010/main" val="17029592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20" Type="http://schemas.openxmlformats.org/officeDocument/2006/relationships/image" Target="../media/image4.emf"/><Relationship Id="rId10" Type="http://schemas.openxmlformats.org/officeDocument/2006/relationships/slideLayout" Target="../slideLayouts/slideLayout22.xml"/><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slideLayout" Target="../slideLayouts/slideLayout26.xml"/><Relationship Id="rId15" Type="http://schemas.openxmlformats.org/officeDocument/2006/relationships/slideLayout" Target="../slideLayouts/slideLayout27.xml"/><Relationship Id="rId16" Type="http://schemas.openxmlformats.org/officeDocument/2006/relationships/slideLayout" Target="../slideLayouts/slideLayout28.xml"/><Relationship Id="rId17" Type="http://schemas.openxmlformats.org/officeDocument/2006/relationships/slideLayout" Target="../slideLayouts/slideLayout29.xml"/><Relationship Id="rId18" Type="http://schemas.openxmlformats.org/officeDocument/2006/relationships/theme" Target="../theme/theme2.xml"/><Relationship Id="rId19" Type="http://schemas.openxmlformats.org/officeDocument/2006/relationships/image" Target="../media/image3.jp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8.xml"/><Relationship Id="rId20" Type="http://schemas.openxmlformats.org/officeDocument/2006/relationships/image" Target="../media/image4.emf"/><Relationship Id="rId10" Type="http://schemas.openxmlformats.org/officeDocument/2006/relationships/slideLayout" Target="../slideLayouts/slideLayout39.xml"/><Relationship Id="rId11" Type="http://schemas.openxmlformats.org/officeDocument/2006/relationships/slideLayout" Target="../slideLayouts/slideLayout40.xml"/><Relationship Id="rId12" Type="http://schemas.openxmlformats.org/officeDocument/2006/relationships/slideLayout" Target="../slideLayouts/slideLayout41.xml"/><Relationship Id="rId13" Type="http://schemas.openxmlformats.org/officeDocument/2006/relationships/slideLayout" Target="../slideLayouts/slideLayout42.xml"/><Relationship Id="rId14" Type="http://schemas.openxmlformats.org/officeDocument/2006/relationships/slideLayout" Target="../slideLayouts/slideLayout43.xml"/><Relationship Id="rId15" Type="http://schemas.openxmlformats.org/officeDocument/2006/relationships/slideLayout" Target="../slideLayouts/slideLayout44.xml"/><Relationship Id="rId16" Type="http://schemas.openxmlformats.org/officeDocument/2006/relationships/slideLayout" Target="../slideLayouts/slideLayout45.xml"/><Relationship Id="rId17" Type="http://schemas.openxmlformats.org/officeDocument/2006/relationships/slideLayout" Target="../slideLayouts/slideLayout46.xml"/><Relationship Id="rId18" Type="http://schemas.openxmlformats.org/officeDocument/2006/relationships/theme" Target="../theme/theme3.xml"/><Relationship Id="rId19" Type="http://schemas.openxmlformats.org/officeDocument/2006/relationships/image" Target="../media/image3.jpg"/><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5.xml"/><Relationship Id="rId20" Type="http://schemas.openxmlformats.org/officeDocument/2006/relationships/image" Target="../media/image4.emf"/><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Relationship Id="rId15" Type="http://schemas.openxmlformats.org/officeDocument/2006/relationships/slideLayout" Target="../slideLayouts/slideLayout61.xml"/><Relationship Id="rId16" Type="http://schemas.openxmlformats.org/officeDocument/2006/relationships/slideLayout" Target="../slideLayouts/slideLayout62.xml"/><Relationship Id="rId17" Type="http://schemas.openxmlformats.org/officeDocument/2006/relationships/slideLayout" Target="../slideLayouts/slideLayout63.xml"/><Relationship Id="rId18" Type="http://schemas.openxmlformats.org/officeDocument/2006/relationships/theme" Target="../theme/theme4.xml"/><Relationship Id="rId19" Type="http://schemas.openxmlformats.org/officeDocument/2006/relationships/image" Target="../media/image3.jpg"/><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89F6E2-D838-41CA-8B94-0A33AE5F612E}" type="datetimeFigureOut">
              <a:rPr lang="en-CA" smtClean="0"/>
              <a:t>2017-05-23</a:t>
            </a:fld>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A6BCC7-7D9F-415B-8622-FED86E562048}" type="slidenum">
              <a:rPr lang="en-CA" smtClean="0"/>
              <a:t>‹#›</a:t>
            </a:fld>
            <a:endParaRPr lang="en-CA"/>
          </a:p>
        </p:txBody>
      </p:sp>
    </p:spTree>
    <p:extLst>
      <p:ext uri="{BB962C8B-B14F-4D97-AF65-F5344CB8AC3E}">
        <p14:creationId xmlns:p14="http://schemas.microsoft.com/office/powerpoint/2010/main" val="205939897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0" name="Group 9"/>
          <p:cNvGrpSpPr/>
          <p:nvPr/>
        </p:nvGrpSpPr>
        <p:grpSpPr>
          <a:xfrm>
            <a:off x="-19048" y="1"/>
            <a:ext cx="9004013"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grpSp>
      <p:sp>
        <p:nvSpPr>
          <p:cNvPr id="2" name="Title Placeholder 1"/>
          <p:cNvSpPr>
            <a:spLocks noGrp="1"/>
          </p:cNvSpPr>
          <p:nvPr>
            <p:ph type="title"/>
          </p:nvPr>
        </p:nvSpPr>
        <p:spPr>
          <a:xfrm>
            <a:off x="514351" y="685801"/>
            <a:ext cx="7797662" cy="115196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063396"/>
            <a:ext cx="7797662" cy="331118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73562" y="5757334"/>
            <a:ext cx="2838450" cy="498470"/>
          </a:xfrm>
          <a:prstGeom prst="rect">
            <a:avLst/>
          </a:prstGeom>
        </p:spPr>
        <p:txBody>
          <a:bodyPr vert="horz" lIns="91440" tIns="45720" rIns="91440" bIns="45720" rtlCol="0" anchor="ctr"/>
          <a:lstStyle>
            <a:lvl1pPr algn="r">
              <a:defRPr sz="2800" cap="all" baseline="0">
                <a:solidFill>
                  <a:schemeClr val="accent1">
                    <a:lumMod val="50000"/>
                  </a:schemeClr>
                </a:solidFill>
              </a:defRPr>
            </a:lvl1pPr>
          </a:lstStyle>
          <a:p>
            <a:fld id="{3989F6E2-D838-41CA-8B94-0A33AE5F612E}" type="datetimeFigureOut">
              <a:rPr lang="en-CA" smtClean="0"/>
              <a:t>2017-05-23</a:t>
            </a:fld>
            <a:endParaRPr lang="en-CA"/>
          </a:p>
        </p:txBody>
      </p:sp>
      <p:sp>
        <p:nvSpPr>
          <p:cNvPr id="5" name="Footer Placeholder 4"/>
          <p:cNvSpPr>
            <a:spLocks noGrp="1"/>
          </p:cNvSpPr>
          <p:nvPr>
            <p:ph type="ftr" sz="quarter" idx="3"/>
          </p:nvPr>
        </p:nvSpPr>
        <p:spPr>
          <a:xfrm>
            <a:off x="514351" y="5757334"/>
            <a:ext cx="4124789" cy="498470"/>
          </a:xfrm>
          <a:prstGeom prst="rect">
            <a:avLst/>
          </a:prstGeom>
        </p:spPr>
        <p:txBody>
          <a:bodyPr vert="horz" lIns="91440" tIns="45720" rIns="91440" bIns="45720" rtlCol="0" anchor="ctr"/>
          <a:lstStyle>
            <a:lvl1pPr algn="l">
              <a:defRPr sz="2800" cap="all" baseline="0">
                <a:solidFill>
                  <a:schemeClr val="accent1">
                    <a:lumMod val="50000"/>
                  </a:schemeClr>
                </a:solidFill>
              </a:defRPr>
            </a:lvl1pPr>
          </a:lstStyle>
          <a:p>
            <a:endParaRPr lang="en-CA"/>
          </a:p>
        </p:txBody>
      </p:sp>
      <p:sp>
        <p:nvSpPr>
          <p:cNvPr id="6" name="Slide Number Placeholder 5"/>
          <p:cNvSpPr>
            <a:spLocks noGrp="1"/>
          </p:cNvSpPr>
          <p:nvPr>
            <p:ph type="sldNum" sz="quarter" idx="4"/>
          </p:nvPr>
        </p:nvSpPr>
        <p:spPr>
          <a:xfrm>
            <a:off x="4715341" y="5757334"/>
            <a:ext cx="680390" cy="498470"/>
          </a:xfrm>
          <a:prstGeom prst="rect">
            <a:avLst/>
          </a:prstGeom>
        </p:spPr>
        <p:txBody>
          <a:bodyPr vert="horz" lIns="91440" tIns="45720" rIns="91440" bIns="45720" rtlCol="0" anchor="ctr"/>
          <a:lstStyle>
            <a:lvl1pPr algn="ctr">
              <a:defRPr sz="2800" cap="all" baseline="0">
                <a:solidFill>
                  <a:schemeClr val="accent1">
                    <a:lumMod val="50000"/>
                  </a:schemeClr>
                </a:solidFill>
              </a:defRPr>
            </a:lvl1pPr>
          </a:lstStyle>
          <a:p>
            <a:fld id="{7FA6BCC7-7D9F-415B-8622-FED86E562048}" type="slidenum">
              <a:rPr lang="en-CA" smtClean="0"/>
              <a:t>‹#›</a:t>
            </a:fld>
            <a:endParaRPr lang="en-CA"/>
          </a:p>
        </p:txBody>
      </p:sp>
      <p:pic>
        <p:nvPicPr>
          <p:cNvPr id="14" name="Picture 13"/>
          <p:cNvPicPr>
            <a:picLocks noChangeAspect="1"/>
          </p:cNvPicPr>
          <p:nvPr userDrawn="1"/>
        </p:nvPicPr>
        <p:blipFill>
          <a:blip r:embed="rId20"/>
          <a:stretch>
            <a:fillRect/>
          </a:stretch>
        </p:blipFill>
        <p:spPr>
          <a:xfrm>
            <a:off x="7017880" y="5720172"/>
            <a:ext cx="1292501" cy="572794"/>
          </a:xfrm>
          <a:prstGeom prst="rect">
            <a:avLst/>
          </a:prstGeom>
        </p:spPr>
      </p:pic>
    </p:spTree>
    <p:extLst>
      <p:ext uri="{BB962C8B-B14F-4D97-AF65-F5344CB8AC3E}">
        <p14:creationId xmlns:p14="http://schemas.microsoft.com/office/powerpoint/2010/main" val="96197944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Lst>
  <p:txStyles>
    <p:titleStyle>
      <a:lvl1pPr algn="l" defTabSz="914400" rtl="0" eaLnBrk="1" latinLnBrk="0" hangingPunct="1">
        <a:lnSpc>
          <a:spcPct val="90000"/>
        </a:lnSpc>
        <a:spcBef>
          <a:spcPct val="0"/>
        </a:spcBef>
        <a:buNone/>
        <a:defRPr sz="4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0" name="Group 9"/>
          <p:cNvGrpSpPr/>
          <p:nvPr/>
        </p:nvGrpSpPr>
        <p:grpSpPr>
          <a:xfrm>
            <a:off x="-19048" y="1"/>
            <a:ext cx="9004013"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grpSp>
      <p:sp>
        <p:nvSpPr>
          <p:cNvPr id="2" name="Title Placeholder 1"/>
          <p:cNvSpPr>
            <a:spLocks noGrp="1"/>
          </p:cNvSpPr>
          <p:nvPr>
            <p:ph type="title"/>
          </p:nvPr>
        </p:nvSpPr>
        <p:spPr>
          <a:xfrm>
            <a:off x="514351" y="685801"/>
            <a:ext cx="7797662" cy="115196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063396"/>
            <a:ext cx="7797662" cy="331118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73562" y="5757334"/>
            <a:ext cx="2838450" cy="498470"/>
          </a:xfrm>
          <a:prstGeom prst="rect">
            <a:avLst/>
          </a:prstGeom>
        </p:spPr>
        <p:txBody>
          <a:bodyPr vert="horz" lIns="91440" tIns="45720" rIns="91440" bIns="45720" rtlCol="0" anchor="ctr"/>
          <a:lstStyle>
            <a:lvl1pPr algn="r">
              <a:defRPr sz="2800" cap="all" baseline="0">
                <a:solidFill>
                  <a:schemeClr val="accent1">
                    <a:lumMod val="50000"/>
                  </a:schemeClr>
                </a:solidFill>
              </a:defRPr>
            </a:lvl1pPr>
          </a:lstStyle>
          <a:p>
            <a:fld id="{3989F6E2-D838-41CA-8B94-0A33AE5F612E}" type="datetimeFigureOut">
              <a:rPr lang="en-CA" smtClean="0"/>
              <a:t>2017-05-23</a:t>
            </a:fld>
            <a:endParaRPr lang="en-CA"/>
          </a:p>
        </p:txBody>
      </p:sp>
      <p:sp>
        <p:nvSpPr>
          <p:cNvPr id="5" name="Footer Placeholder 4"/>
          <p:cNvSpPr>
            <a:spLocks noGrp="1"/>
          </p:cNvSpPr>
          <p:nvPr>
            <p:ph type="ftr" sz="quarter" idx="3"/>
          </p:nvPr>
        </p:nvSpPr>
        <p:spPr>
          <a:xfrm>
            <a:off x="514351" y="5757334"/>
            <a:ext cx="4124789" cy="498470"/>
          </a:xfrm>
          <a:prstGeom prst="rect">
            <a:avLst/>
          </a:prstGeom>
        </p:spPr>
        <p:txBody>
          <a:bodyPr vert="horz" lIns="91440" tIns="45720" rIns="91440" bIns="45720" rtlCol="0" anchor="ctr"/>
          <a:lstStyle>
            <a:lvl1pPr algn="l">
              <a:defRPr sz="2800" cap="all" baseline="0">
                <a:solidFill>
                  <a:schemeClr val="accent1">
                    <a:lumMod val="50000"/>
                  </a:schemeClr>
                </a:solidFill>
              </a:defRPr>
            </a:lvl1pPr>
          </a:lstStyle>
          <a:p>
            <a:endParaRPr lang="en-CA"/>
          </a:p>
        </p:txBody>
      </p:sp>
      <p:sp>
        <p:nvSpPr>
          <p:cNvPr id="6" name="Slide Number Placeholder 5"/>
          <p:cNvSpPr>
            <a:spLocks noGrp="1"/>
          </p:cNvSpPr>
          <p:nvPr>
            <p:ph type="sldNum" sz="quarter" idx="4"/>
          </p:nvPr>
        </p:nvSpPr>
        <p:spPr>
          <a:xfrm>
            <a:off x="4715341" y="5757334"/>
            <a:ext cx="680390" cy="498470"/>
          </a:xfrm>
          <a:prstGeom prst="rect">
            <a:avLst/>
          </a:prstGeom>
        </p:spPr>
        <p:txBody>
          <a:bodyPr vert="horz" lIns="91440" tIns="45720" rIns="91440" bIns="45720" rtlCol="0" anchor="ctr"/>
          <a:lstStyle>
            <a:lvl1pPr algn="ctr">
              <a:defRPr sz="2800" cap="all" baseline="0">
                <a:solidFill>
                  <a:schemeClr val="accent1">
                    <a:lumMod val="50000"/>
                  </a:schemeClr>
                </a:solidFill>
              </a:defRPr>
            </a:lvl1pPr>
          </a:lstStyle>
          <a:p>
            <a:fld id="{7FA6BCC7-7D9F-415B-8622-FED86E562048}" type="slidenum">
              <a:rPr lang="en-CA" smtClean="0"/>
              <a:t>‹#›</a:t>
            </a:fld>
            <a:endParaRPr lang="en-CA"/>
          </a:p>
        </p:txBody>
      </p:sp>
      <p:pic>
        <p:nvPicPr>
          <p:cNvPr id="14" name="Picture 13"/>
          <p:cNvPicPr>
            <a:picLocks noChangeAspect="1"/>
          </p:cNvPicPr>
          <p:nvPr userDrawn="1"/>
        </p:nvPicPr>
        <p:blipFill>
          <a:blip r:embed="rId20"/>
          <a:stretch>
            <a:fillRect/>
          </a:stretch>
        </p:blipFill>
        <p:spPr>
          <a:xfrm>
            <a:off x="7017880" y="5720172"/>
            <a:ext cx="1292501" cy="572794"/>
          </a:xfrm>
          <a:prstGeom prst="rect">
            <a:avLst/>
          </a:prstGeom>
        </p:spPr>
      </p:pic>
    </p:spTree>
    <p:extLst>
      <p:ext uri="{BB962C8B-B14F-4D97-AF65-F5344CB8AC3E}">
        <p14:creationId xmlns:p14="http://schemas.microsoft.com/office/powerpoint/2010/main" val="183309975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Lst>
  <p:txStyles>
    <p:titleStyle>
      <a:lvl1pPr algn="l" defTabSz="914400" rtl="0" eaLnBrk="1" latinLnBrk="0" hangingPunct="1">
        <a:lnSpc>
          <a:spcPct val="90000"/>
        </a:lnSpc>
        <a:spcBef>
          <a:spcPct val="0"/>
        </a:spcBef>
        <a:buNone/>
        <a:defRPr sz="4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0" name="Group 9"/>
          <p:cNvGrpSpPr/>
          <p:nvPr/>
        </p:nvGrpSpPr>
        <p:grpSpPr>
          <a:xfrm>
            <a:off x="-19048" y="1"/>
            <a:ext cx="9004013"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grpSp>
      <p:sp>
        <p:nvSpPr>
          <p:cNvPr id="2" name="Title Placeholder 1"/>
          <p:cNvSpPr>
            <a:spLocks noGrp="1"/>
          </p:cNvSpPr>
          <p:nvPr>
            <p:ph type="title"/>
          </p:nvPr>
        </p:nvSpPr>
        <p:spPr>
          <a:xfrm>
            <a:off x="514351" y="685801"/>
            <a:ext cx="7797662" cy="115196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063396"/>
            <a:ext cx="7797662" cy="331118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73562" y="5757334"/>
            <a:ext cx="2838450" cy="498470"/>
          </a:xfrm>
          <a:prstGeom prst="rect">
            <a:avLst/>
          </a:prstGeom>
        </p:spPr>
        <p:txBody>
          <a:bodyPr vert="horz" lIns="91440" tIns="45720" rIns="91440" bIns="45720" rtlCol="0" anchor="ctr"/>
          <a:lstStyle>
            <a:lvl1pPr algn="r">
              <a:defRPr sz="2800" cap="all" baseline="0">
                <a:solidFill>
                  <a:schemeClr val="accent1">
                    <a:lumMod val="50000"/>
                  </a:schemeClr>
                </a:solidFill>
              </a:defRPr>
            </a:lvl1pPr>
          </a:lstStyle>
          <a:p>
            <a:fld id="{3989F6E2-D838-41CA-8B94-0A33AE5F612E}" type="datetimeFigureOut">
              <a:rPr lang="en-CA" smtClean="0"/>
              <a:t>2017-05-23</a:t>
            </a:fld>
            <a:endParaRPr lang="en-CA"/>
          </a:p>
        </p:txBody>
      </p:sp>
      <p:sp>
        <p:nvSpPr>
          <p:cNvPr id="5" name="Footer Placeholder 4"/>
          <p:cNvSpPr>
            <a:spLocks noGrp="1"/>
          </p:cNvSpPr>
          <p:nvPr>
            <p:ph type="ftr" sz="quarter" idx="3"/>
          </p:nvPr>
        </p:nvSpPr>
        <p:spPr>
          <a:xfrm>
            <a:off x="514351" y="5757334"/>
            <a:ext cx="4124789" cy="498470"/>
          </a:xfrm>
          <a:prstGeom prst="rect">
            <a:avLst/>
          </a:prstGeom>
        </p:spPr>
        <p:txBody>
          <a:bodyPr vert="horz" lIns="91440" tIns="45720" rIns="91440" bIns="45720" rtlCol="0" anchor="ctr"/>
          <a:lstStyle>
            <a:lvl1pPr algn="l">
              <a:defRPr sz="2800" cap="all" baseline="0">
                <a:solidFill>
                  <a:schemeClr val="accent1">
                    <a:lumMod val="50000"/>
                  </a:schemeClr>
                </a:solidFill>
              </a:defRPr>
            </a:lvl1pPr>
          </a:lstStyle>
          <a:p>
            <a:endParaRPr lang="en-CA"/>
          </a:p>
        </p:txBody>
      </p:sp>
      <p:sp>
        <p:nvSpPr>
          <p:cNvPr id="6" name="Slide Number Placeholder 5"/>
          <p:cNvSpPr>
            <a:spLocks noGrp="1"/>
          </p:cNvSpPr>
          <p:nvPr>
            <p:ph type="sldNum" sz="quarter" idx="4"/>
          </p:nvPr>
        </p:nvSpPr>
        <p:spPr>
          <a:xfrm>
            <a:off x="4715341" y="5757334"/>
            <a:ext cx="680390" cy="498470"/>
          </a:xfrm>
          <a:prstGeom prst="rect">
            <a:avLst/>
          </a:prstGeom>
        </p:spPr>
        <p:txBody>
          <a:bodyPr vert="horz" lIns="91440" tIns="45720" rIns="91440" bIns="45720" rtlCol="0" anchor="ctr"/>
          <a:lstStyle>
            <a:lvl1pPr algn="ctr">
              <a:defRPr sz="2800" cap="all" baseline="0">
                <a:solidFill>
                  <a:schemeClr val="accent1">
                    <a:lumMod val="50000"/>
                  </a:schemeClr>
                </a:solidFill>
              </a:defRPr>
            </a:lvl1pPr>
          </a:lstStyle>
          <a:p>
            <a:fld id="{7FA6BCC7-7D9F-415B-8622-FED86E562048}" type="slidenum">
              <a:rPr lang="en-CA" smtClean="0"/>
              <a:t>‹#›</a:t>
            </a:fld>
            <a:endParaRPr lang="en-CA"/>
          </a:p>
        </p:txBody>
      </p:sp>
      <p:pic>
        <p:nvPicPr>
          <p:cNvPr id="14" name="Picture 13"/>
          <p:cNvPicPr>
            <a:picLocks noChangeAspect="1"/>
          </p:cNvPicPr>
          <p:nvPr userDrawn="1"/>
        </p:nvPicPr>
        <p:blipFill>
          <a:blip r:embed="rId20"/>
          <a:stretch>
            <a:fillRect/>
          </a:stretch>
        </p:blipFill>
        <p:spPr>
          <a:xfrm>
            <a:off x="7017880" y="5720172"/>
            <a:ext cx="1292501" cy="572794"/>
          </a:xfrm>
          <a:prstGeom prst="rect">
            <a:avLst/>
          </a:prstGeom>
        </p:spPr>
      </p:pic>
    </p:spTree>
    <p:extLst>
      <p:ext uri="{BB962C8B-B14F-4D97-AF65-F5344CB8AC3E}">
        <p14:creationId xmlns:p14="http://schemas.microsoft.com/office/powerpoint/2010/main" val="131261239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Lst>
  <p:txStyles>
    <p:titleStyle>
      <a:lvl1pPr algn="l" defTabSz="914400" rtl="0" eaLnBrk="1" latinLnBrk="0" hangingPunct="1">
        <a:lnSpc>
          <a:spcPct val="90000"/>
        </a:lnSpc>
        <a:spcBef>
          <a:spcPct val="0"/>
        </a:spcBef>
        <a:buNone/>
        <a:defRPr sz="4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5.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0.jpg"/><Relationship Id="rId3"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2.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rot="21420000">
            <a:off x="679085" y="3650098"/>
            <a:ext cx="6862330" cy="550333"/>
          </a:xfrm>
        </p:spPr>
        <p:txBody>
          <a:bodyPr/>
          <a:lstStyle/>
          <a:p>
            <a:r>
              <a:rPr lang="en-US" dirty="0" smtClean="0">
                <a:solidFill>
                  <a:srgbClr val="C00000"/>
                </a:solidFill>
                <a:latin typeface="Bebas" charset="0"/>
                <a:ea typeface="Bebas" charset="0"/>
                <a:cs typeface="Bebas" charset="0"/>
              </a:rPr>
              <a:t>2017 </a:t>
            </a:r>
            <a:r>
              <a:rPr lang="en-US" dirty="0">
                <a:solidFill>
                  <a:srgbClr val="C00000"/>
                </a:solidFill>
                <a:latin typeface="Bebas" charset="0"/>
                <a:ea typeface="Bebas" charset="0"/>
                <a:cs typeface="Bebas" charset="0"/>
              </a:rPr>
              <a:t>Annual General Meeting</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17144">
            <a:off x="561715" y="534664"/>
            <a:ext cx="6900294" cy="3066797"/>
          </a:xfrm>
          <a:prstGeom prst="rect">
            <a:avLst/>
          </a:prstGeom>
        </p:spPr>
      </p:pic>
    </p:spTree>
    <p:extLst>
      <p:ext uri="{BB962C8B-B14F-4D97-AF65-F5344CB8AC3E}">
        <p14:creationId xmlns:p14="http://schemas.microsoft.com/office/powerpoint/2010/main" val="256952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5400000">
            <a:off x="2355574" y="752889"/>
            <a:ext cx="4219161" cy="4427884"/>
          </a:xfrm>
          <a:prstGeom prst="rect">
            <a:avLst/>
          </a:prstGeom>
        </p:spPr>
      </p:pic>
    </p:spTree>
    <p:extLst>
      <p:ext uri="{BB962C8B-B14F-4D97-AF65-F5344CB8AC3E}">
        <p14:creationId xmlns:p14="http://schemas.microsoft.com/office/powerpoint/2010/main" val="937680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152525"/>
            <a:ext cx="4758977" cy="771525"/>
          </a:xfrm>
        </p:spPr>
        <p:txBody>
          <a:bodyPr>
            <a:normAutofit fontScale="90000"/>
          </a:bodyPr>
          <a:lstStyle/>
          <a:p>
            <a:r>
              <a:rPr lang="en-CA" sz="5400" dirty="0"/>
              <a:t>Woodbury</a:t>
            </a:r>
          </a:p>
        </p:txBody>
      </p:sp>
      <p:pic>
        <p:nvPicPr>
          <p:cNvPr id="5" name="Picture Placeholder 4"/>
          <p:cNvPicPr>
            <a:picLocks noGrp="1" noChangeAspect="1"/>
          </p:cNvPicPr>
          <p:nvPr>
            <p:ph type="pic" idx="1"/>
          </p:nvPr>
        </p:nvPicPr>
        <p:blipFill>
          <a:blip r:embed="rId2"/>
          <a:srcRect l="2697" r="2697"/>
          <a:stretch>
            <a:fillRect/>
          </a:stretch>
        </p:blipFill>
        <p:spPr>
          <a:xfrm>
            <a:off x="4572000" y="857250"/>
            <a:ext cx="3390900" cy="4181475"/>
          </a:xfrm>
        </p:spPr>
      </p:pic>
      <p:sp>
        <p:nvSpPr>
          <p:cNvPr id="4" name="Text Placeholder 3"/>
          <p:cNvSpPr>
            <a:spLocks noGrp="1"/>
          </p:cNvSpPr>
          <p:nvPr>
            <p:ph type="body" sz="half" idx="2"/>
          </p:nvPr>
        </p:nvSpPr>
        <p:spPr/>
        <p:txBody>
          <a:bodyPr/>
          <a:lstStyle/>
          <a:p>
            <a:r>
              <a:rPr lang="en-CA" dirty="0"/>
              <a:t> </a:t>
            </a:r>
          </a:p>
        </p:txBody>
      </p:sp>
    </p:spTree>
    <p:extLst>
      <p:ext uri="{BB962C8B-B14F-4D97-AF65-F5344CB8AC3E}">
        <p14:creationId xmlns:p14="http://schemas.microsoft.com/office/powerpoint/2010/main" val="1369229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71600"/>
            <a:ext cx="5044727" cy="904875"/>
          </a:xfrm>
        </p:spPr>
        <p:txBody>
          <a:bodyPr>
            <a:normAutofit/>
          </a:bodyPr>
          <a:lstStyle/>
          <a:p>
            <a:r>
              <a:rPr lang="en-CA" sz="3600" dirty="0"/>
              <a:t>Tower mount on house</a:t>
            </a:r>
          </a:p>
        </p:txBody>
      </p:sp>
      <p:pic>
        <p:nvPicPr>
          <p:cNvPr id="5" name="Picture Placeholder 4"/>
          <p:cNvPicPr>
            <a:picLocks noGrp="1" noChangeAspect="1"/>
          </p:cNvPicPr>
          <p:nvPr>
            <p:ph type="pic" idx="1"/>
          </p:nvPr>
        </p:nvPicPr>
        <p:blipFill>
          <a:blip r:embed="rId2"/>
          <a:srcRect l="2697" r="2697"/>
          <a:stretch>
            <a:fillRect/>
          </a:stretch>
        </p:blipFill>
        <p:spPr>
          <a:xfrm>
            <a:off x="5048250" y="923925"/>
            <a:ext cx="3648075" cy="4105275"/>
          </a:xfrm>
        </p:spPr>
      </p:pic>
      <p:sp>
        <p:nvSpPr>
          <p:cNvPr id="4" name="Text Placeholder 3"/>
          <p:cNvSpPr>
            <a:spLocks noGrp="1"/>
          </p:cNvSpPr>
          <p:nvPr>
            <p:ph type="body" sz="half" idx="2"/>
          </p:nvPr>
        </p:nvSpPr>
        <p:spPr/>
        <p:txBody>
          <a:bodyPr/>
          <a:lstStyle/>
          <a:p>
            <a:r>
              <a:rPr lang="en-CA" dirty="0"/>
              <a:t> </a:t>
            </a:r>
          </a:p>
        </p:txBody>
      </p:sp>
    </p:spTree>
    <p:extLst>
      <p:ext uri="{BB962C8B-B14F-4D97-AF65-F5344CB8AC3E}">
        <p14:creationId xmlns:p14="http://schemas.microsoft.com/office/powerpoint/2010/main" val="199966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371600"/>
            <a:ext cx="4057650" cy="923925"/>
          </a:xfrm>
        </p:spPr>
        <p:txBody>
          <a:bodyPr>
            <a:normAutofit/>
          </a:bodyPr>
          <a:lstStyle/>
          <a:p>
            <a:r>
              <a:rPr lang="en-CA" sz="5400" dirty="0" err="1"/>
              <a:t>Kcr</a:t>
            </a:r>
            <a:r>
              <a:rPr lang="en-CA" sz="5400" dirty="0"/>
              <a:t> tower</a:t>
            </a:r>
          </a:p>
        </p:txBody>
      </p:sp>
      <p:pic>
        <p:nvPicPr>
          <p:cNvPr id="5" name="Picture Placeholder 4"/>
          <p:cNvPicPr>
            <a:picLocks noGrp="1" noChangeAspect="1"/>
          </p:cNvPicPr>
          <p:nvPr>
            <p:ph type="pic" idx="1"/>
          </p:nvPr>
        </p:nvPicPr>
        <p:blipFill>
          <a:blip r:embed="rId2"/>
          <a:srcRect l="2697" r="2697"/>
          <a:stretch>
            <a:fillRect/>
          </a:stretch>
        </p:blipFill>
        <p:spPr>
          <a:xfrm>
            <a:off x="5181600" y="857250"/>
            <a:ext cx="3128781" cy="4200525"/>
          </a:xfrm>
        </p:spPr>
      </p:pic>
      <p:sp>
        <p:nvSpPr>
          <p:cNvPr id="4" name="Text Placeholder 3"/>
          <p:cNvSpPr>
            <a:spLocks noGrp="1"/>
          </p:cNvSpPr>
          <p:nvPr>
            <p:ph type="body" sz="half" idx="2"/>
          </p:nvPr>
        </p:nvSpPr>
        <p:spPr/>
        <p:txBody>
          <a:bodyPr/>
          <a:lstStyle/>
          <a:p>
            <a:r>
              <a:rPr lang="en-CA" dirty="0"/>
              <a:t> </a:t>
            </a:r>
          </a:p>
        </p:txBody>
      </p:sp>
    </p:spTree>
    <p:extLst>
      <p:ext uri="{BB962C8B-B14F-4D97-AF65-F5344CB8AC3E}">
        <p14:creationId xmlns:p14="http://schemas.microsoft.com/office/powerpoint/2010/main" val="19444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371600"/>
            <a:ext cx="4057650" cy="885825"/>
          </a:xfrm>
        </p:spPr>
        <p:txBody>
          <a:bodyPr>
            <a:normAutofit/>
          </a:bodyPr>
          <a:lstStyle/>
          <a:p>
            <a:r>
              <a:rPr lang="en-CA" sz="5400" dirty="0" err="1"/>
              <a:t>Clr</a:t>
            </a:r>
            <a:r>
              <a:rPr lang="en-CA" sz="5400" dirty="0"/>
              <a:t> tower</a:t>
            </a:r>
          </a:p>
        </p:txBody>
      </p:sp>
      <p:pic>
        <p:nvPicPr>
          <p:cNvPr id="5" name="Picture Placeholder 4"/>
          <p:cNvPicPr>
            <a:picLocks noGrp="1" noChangeAspect="1"/>
          </p:cNvPicPr>
          <p:nvPr>
            <p:ph type="pic" idx="1"/>
          </p:nvPr>
        </p:nvPicPr>
        <p:blipFill>
          <a:blip r:embed="rId2"/>
          <a:srcRect l="2697" r="2697"/>
          <a:stretch>
            <a:fillRect/>
          </a:stretch>
        </p:blipFill>
        <p:spPr>
          <a:xfrm>
            <a:off x="5448300" y="857250"/>
            <a:ext cx="3067050" cy="4171950"/>
          </a:xfrm>
        </p:spPr>
      </p:pic>
      <p:sp>
        <p:nvSpPr>
          <p:cNvPr id="4" name="Text Placeholder 3"/>
          <p:cNvSpPr>
            <a:spLocks noGrp="1"/>
          </p:cNvSpPr>
          <p:nvPr>
            <p:ph type="body" sz="half" idx="2"/>
          </p:nvPr>
        </p:nvSpPr>
        <p:spPr/>
        <p:txBody>
          <a:bodyPr/>
          <a:lstStyle/>
          <a:p>
            <a:r>
              <a:rPr lang="en-CA" dirty="0"/>
              <a:t> </a:t>
            </a:r>
          </a:p>
        </p:txBody>
      </p:sp>
    </p:spTree>
    <p:extLst>
      <p:ext uri="{BB962C8B-B14F-4D97-AF65-F5344CB8AC3E}">
        <p14:creationId xmlns:p14="http://schemas.microsoft.com/office/powerpoint/2010/main" val="384634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lstStyle/>
          <a:p>
            <a:r>
              <a:rPr lang="en-CA" dirty="0"/>
              <a:t>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0776" y="0"/>
            <a:ext cx="5880847" cy="4410635"/>
          </a:xfrm>
          <a:prstGeom prst="rect">
            <a:avLst/>
          </a:prstGeom>
        </p:spPr>
      </p:pic>
      <p:sp>
        <p:nvSpPr>
          <p:cNvPr id="8" name="Title 1"/>
          <p:cNvSpPr>
            <a:spLocks noGrp="1"/>
          </p:cNvSpPr>
          <p:nvPr>
            <p:ph type="title"/>
          </p:nvPr>
        </p:nvSpPr>
        <p:spPr>
          <a:xfrm>
            <a:off x="514351" y="4298172"/>
            <a:ext cx="6818778" cy="885825"/>
          </a:xfrm>
        </p:spPr>
        <p:txBody>
          <a:bodyPr>
            <a:normAutofit/>
          </a:bodyPr>
          <a:lstStyle/>
          <a:p>
            <a:r>
              <a:rPr lang="en-CA" sz="5400" smtClean="0"/>
              <a:t>SIMON HANN DONATION</a:t>
            </a:r>
            <a:endParaRPr lang="en-CA" sz="5400" dirty="0"/>
          </a:p>
        </p:txBody>
      </p:sp>
    </p:spTree>
    <p:extLst>
      <p:ext uri="{BB962C8B-B14F-4D97-AF65-F5344CB8AC3E}">
        <p14:creationId xmlns:p14="http://schemas.microsoft.com/office/powerpoint/2010/main" val="1922150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1" y="1371600"/>
            <a:ext cx="7796030" cy="3108463"/>
          </a:xfrm>
        </p:spPr>
        <p:txBody>
          <a:bodyPr>
            <a:noAutofit/>
          </a:bodyPr>
          <a:lstStyle/>
          <a:p>
            <a:pPr algn="ctr"/>
            <a:r>
              <a:rPr lang="en-CA" sz="5400" dirty="0"/>
              <a:t>Now </a:t>
            </a:r>
            <a:br>
              <a:rPr lang="en-CA" sz="5400" dirty="0"/>
            </a:br>
            <a:r>
              <a:rPr lang="en-CA" sz="5400" dirty="0"/>
              <a:t/>
            </a:r>
            <a:br>
              <a:rPr lang="en-CA" sz="5400" dirty="0"/>
            </a:br>
            <a:r>
              <a:rPr lang="en-CA" sz="5400" dirty="0"/>
              <a:t>what has the board been doing</a:t>
            </a:r>
          </a:p>
        </p:txBody>
      </p:sp>
      <p:sp>
        <p:nvSpPr>
          <p:cNvPr id="3" name="Text Placeholder 2"/>
          <p:cNvSpPr>
            <a:spLocks noGrp="1"/>
          </p:cNvSpPr>
          <p:nvPr>
            <p:ph type="body" idx="1"/>
          </p:nvPr>
        </p:nvSpPr>
        <p:spPr/>
        <p:txBody>
          <a:bodyPr/>
          <a:lstStyle/>
          <a:p>
            <a:r>
              <a:rPr lang="en-CA" dirty="0"/>
              <a:t> </a:t>
            </a:r>
          </a:p>
        </p:txBody>
      </p:sp>
    </p:spTree>
    <p:extLst>
      <p:ext uri="{BB962C8B-B14F-4D97-AF65-F5344CB8AC3E}">
        <p14:creationId xmlns:p14="http://schemas.microsoft.com/office/powerpoint/2010/main" val="619625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500" dirty="0"/>
              <a:t>Not sleeping I can assure you</a:t>
            </a:r>
          </a:p>
        </p:txBody>
      </p:sp>
      <p:pic>
        <p:nvPicPr>
          <p:cNvPr id="4" name="Content Placeholder 3"/>
          <p:cNvPicPr>
            <a:picLocks noGrp="1" noChangeAspect="1"/>
          </p:cNvPicPr>
          <p:nvPr>
            <p:ph sz="quarter" idx="13"/>
          </p:nvPr>
        </p:nvPicPr>
        <p:blipFill>
          <a:blip r:embed="rId2"/>
          <a:stretch>
            <a:fillRect/>
          </a:stretch>
        </p:blipFill>
        <p:spPr>
          <a:xfrm>
            <a:off x="1873704" y="1837766"/>
            <a:ext cx="4714874" cy="3241978"/>
          </a:xfrm>
          <a:prstGeom prst="rect">
            <a:avLst/>
          </a:prstGeom>
        </p:spPr>
      </p:pic>
    </p:spTree>
    <p:extLst>
      <p:ext uri="{BB962C8B-B14F-4D97-AF65-F5344CB8AC3E}">
        <p14:creationId xmlns:p14="http://schemas.microsoft.com/office/powerpoint/2010/main" val="893624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34" y="857250"/>
            <a:ext cx="7797662" cy="1154182"/>
          </a:xfrm>
        </p:spPr>
        <p:txBody>
          <a:bodyPr>
            <a:normAutofit fontScale="90000"/>
          </a:bodyPr>
          <a:lstStyle/>
          <a:p>
            <a:pPr algn="ctr"/>
            <a:r>
              <a:rPr lang="en-CA" dirty="0"/>
              <a:t>2016 </a:t>
            </a:r>
            <a:r>
              <a:rPr lang="en-CA" dirty="0" err="1"/>
              <a:t>agm</a:t>
            </a:r>
            <a:r>
              <a:rPr lang="en-CA" dirty="0"/>
              <a:t> promise to review </a:t>
            </a:r>
            <a:r>
              <a:rPr lang="en-CA" dirty="0" err="1" smtClean="0"/>
              <a:t>pAkAgAEs</a:t>
            </a:r>
            <a:r>
              <a:rPr lang="en-CA" dirty="0" smtClean="0"/>
              <a:t> every </a:t>
            </a:r>
            <a:r>
              <a:rPr lang="en-CA" dirty="0"/>
              <a:t>4 </a:t>
            </a:r>
            <a:r>
              <a:rPr lang="en-CA" dirty="0" err="1" smtClean="0"/>
              <a:t>mONths</a:t>
            </a:r>
            <a:endParaRPr lang="en-CA" dirty="0"/>
          </a:p>
        </p:txBody>
      </p:sp>
      <p:sp>
        <p:nvSpPr>
          <p:cNvPr id="3" name="Content Placeholder 2"/>
          <p:cNvSpPr>
            <a:spLocks noGrp="1"/>
          </p:cNvSpPr>
          <p:nvPr>
            <p:ph sz="quarter" idx="13"/>
          </p:nvPr>
        </p:nvSpPr>
        <p:spPr>
          <a:xfrm>
            <a:off x="1" y="2154307"/>
            <a:ext cx="8751404" cy="2892287"/>
          </a:xfrm>
          <a:prstGeom prst="rect">
            <a:avLst/>
          </a:prstGeom>
        </p:spPr>
        <p:txBody>
          <a:bodyPr>
            <a:normAutofit fontScale="92500" lnSpcReduction="10000"/>
          </a:bodyPr>
          <a:lstStyle/>
          <a:p>
            <a:r>
              <a:rPr lang="en-CA" sz="3000" b="1" cap="none" dirty="0">
                <a:latin typeface="Calibri" charset="0"/>
                <a:ea typeface="Calibri" charset="0"/>
                <a:cs typeface="Calibri" charset="0"/>
              </a:rPr>
              <a:t>Oct. 2016 increased data on all </a:t>
            </a:r>
            <a:r>
              <a:rPr lang="en-CA" sz="3000" b="1" cap="none" dirty="0" err="1">
                <a:latin typeface="Calibri" charset="0"/>
                <a:ea typeface="Calibri" charset="0"/>
                <a:cs typeface="Calibri" charset="0"/>
              </a:rPr>
              <a:t>pkgs</a:t>
            </a:r>
            <a:r>
              <a:rPr lang="en-CA" sz="3000" b="1" cap="none" dirty="0">
                <a:latin typeface="Calibri" charset="0"/>
                <a:ea typeface="Calibri" charset="0"/>
                <a:cs typeface="Calibri" charset="0"/>
              </a:rPr>
              <a:t> by 5-10 </a:t>
            </a:r>
            <a:r>
              <a:rPr lang="en-CA" sz="3000" b="1" cap="none" dirty="0" err="1">
                <a:latin typeface="Calibri" charset="0"/>
                <a:ea typeface="Calibri" charset="0"/>
                <a:cs typeface="Calibri" charset="0"/>
              </a:rPr>
              <a:t>gb</a:t>
            </a:r>
            <a:endParaRPr lang="en-CA" sz="3000" b="1" cap="none" dirty="0">
              <a:latin typeface="Calibri" charset="0"/>
              <a:ea typeface="Calibri" charset="0"/>
              <a:cs typeface="Calibri" charset="0"/>
            </a:endParaRPr>
          </a:p>
          <a:p>
            <a:r>
              <a:rPr lang="en-CA" sz="3000" b="1" cap="none" dirty="0">
                <a:latin typeface="Calibri" charset="0"/>
                <a:ea typeface="Calibri" charset="0"/>
                <a:cs typeface="Calibri" charset="0"/>
              </a:rPr>
              <a:t>Reduced overage fee FROM $1.50 TO $1.00 per </a:t>
            </a:r>
            <a:r>
              <a:rPr lang="en-CA" sz="3000" b="1" cap="none" dirty="0" err="1">
                <a:latin typeface="Calibri" charset="0"/>
                <a:ea typeface="Calibri" charset="0"/>
                <a:cs typeface="Calibri" charset="0"/>
              </a:rPr>
              <a:t>gb</a:t>
            </a:r>
            <a:r>
              <a:rPr lang="en-CA" sz="3000" b="1" cap="none" dirty="0">
                <a:latin typeface="Calibri" charset="0"/>
                <a:ea typeface="Calibri" charset="0"/>
                <a:cs typeface="Calibri" charset="0"/>
              </a:rPr>
              <a:t> </a:t>
            </a:r>
          </a:p>
          <a:p>
            <a:r>
              <a:rPr lang="en-CA" sz="3000" b="1" cap="none" dirty="0">
                <a:latin typeface="Calibri" charset="0"/>
                <a:ea typeface="Calibri" charset="0"/>
                <a:cs typeface="Calibri" charset="0"/>
              </a:rPr>
              <a:t>Nov. 2016 increased speeds on all </a:t>
            </a:r>
            <a:r>
              <a:rPr lang="en-CA" sz="3000" b="1" cap="none" dirty="0" err="1">
                <a:latin typeface="Calibri" charset="0"/>
                <a:ea typeface="Calibri" charset="0"/>
                <a:cs typeface="Calibri" charset="0"/>
              </a:rPr>
              <a:t>pkgs</a:t>
            </a:r>
            <a:r>
              <a:rPr lang="en-CA" sz="3000" b="1" cap="none" dirty="0">
                <a:latin typeface="Calibri" charset="0"/>
                <a:ea typeface="Calibri" charset="0"/>
                <a:cs typeface="Calibri" charset="0"/>
              </a:rPr>
              <a:t> – VARIED BY PKG.</a:t>
            </a:r>
          </a:p>
          <a:p>
            <a:r>
              <a:rPr lang="en-CA" sz="3000" b="1" cap="none" dirty="0">
                <a:latin typeface="Calibri" charset="0"/>
                <a:ea typeface="Calibri" charset="0"/>
                <a:cs typeface="Calibri" charset="0"/>
              </a:rPr>
              <a:t>JAN 2017 DATA INCREASED ON ALL </a:t>
            </a:r>
            <a:r>
              <a:rPr lang="en-CA" sz="3000" b="1" cap="none" dirty="0" smtClean="0">
                <a:latin typeface="Calibri" charset="0"/>
                <a:ea typeface="Calibri" charset="0"/>
                <a:cs typeface="Calibri" charset="0"/>
              </a:rPr>
              <a:t>PKGS</a:t>
            </a:r>
            <a:endParaRPr lang="en-CA" sz="3000" b="1" cap="none" dirty="0">
              <a:latin typeface="Calibri" charset="0"/>
              <a:ea typeface="Calibri" charset="0"/>
              <a:cs typeface="Calibri" charset="0"/>
            </a:endParaRPr>
          </a:p>
        </p:txBody>
      </p:sp>
    </p:spTree>
    <p:extLst>
      <p:ext uri="{BB962C8B-B14F-4D97-AF65-F5344CB8AC3E}">
        <p14:creationId xmlns:p14="http://schemas.microsoft.com/office/powerpoint/2010/main" val="1794701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0225" y="361246"/>
            <a:ext cx="5339443" cy="4988126"/>
          </a:xfrm>
          <a:prstGeom prst="rect">
            <a:avLst/>
          </a:prstGeom>
        </p:spPr>
      </p:pic>
    </p:spTree>
    <p:extLst>
      <p:ext uri="{BB962C8B-B14F-4D97-AF65-F5344CB8AC3E}">
        <p14:creationId xmlns:p14="http://schemas.microsoft.com/office/powerpoint/2010/main" val="1090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sz="quarter" idx="13"/>
          </p:nvPr>
        </p:nvSpPr>
        <p:spPr>
          <a:xfrm>
            <a:off x="628650" y="1588557"/>
            <a:ext cx="7886700" cy="4758055"/>
          </a:xfrm>
        </p:spPr>
        <p:txBody>
          <a:bodyPr anchor="t" anchorCtr="0">
            <a:normAutofit/>
          </a:bodyPr>
          <a:lstStyle/>
          <a:p>
            <a:r>
              <a:rPr lang="en-US" b="1" cap="none" dirty="0" smtClean="0">
                <a:latin typeface="Calibri" charset="0"/>
                <a:ea typeface="Calibri" charset="0"/>
                <a:cs typeface="Calibri" charset="0"/>
              </a:rPr>
              <a:t>2015 </a:t>
            </a:r>
            <a:r>
              <a:rPr lang="en-US" b="1" cap="none" dirty="0">
                <a:latin typeface="Calibri" charset="0"/>
                <a:ea typeface="Calibri" charset="0"/>
                <a:cs typeface="Calibri" charset="0"/>
              </a:rPr>
              <a:t>AGM Minutes 	</a:t>
            </a:r>
          </a:p>
          <a:p>
            <a:r>
              <a:rPr lang="en-US" b="1" cap="none" dirty="0" smtClean="0">
                <a:latin typeface="Calibri" charset="0"/>
                <a:ea typeface="Calibri" charset="0"/>
                <a:cs typeface="Calibri" charset="0"/>
              </a:rPr>
              <a:t>Operational Update: </a:t>
            </a:r>
          </a:p>
          <a:p>
            <a:pPr lvl="1"/>
            <a:r>
              <a:rPr lang="en-US" b="1" cap="none" dirty="0" smtClean="0">
                <a:latin typeface="Calibri" charset="0"/>
                <a:ea typeface="Calibri" charset="0"/>
                <a:cs typeface="Calibri" charset="0"/>
              </a:rPr>
              <a:t>Timeline</a:t>
            </a:r>
          </a:p>
          <a:p>
            <a:pPr lvl="1"/>
            <a:r>
              <a:rPr lang="en-US" b="1" cap="none" dirty="0" smtClean="0">
                <a:latin typeface="Calibri" charset="0"/>
                <a:ea typeface="Calibri" charset="0"/>
                <a:cs typeface="Calibri" charset="0"/>
              </a:rPr>
              <a:t>Away Rate</a:t>
            </a:r>
          </a:p>
          <a:p>
            <a:pPr lvl="1"/>
            <a:r>
              <a:rPr lang="en-US" b="1" cap="none" dirty="0" smtClean="0">
                <a:latin typeface="Calibri" charset="0"/>
                <a:ea typeface="Calibri" charset="0"/>
                <a:cs typeface="Calibri" charset="0"/>
              </a:rPr>
              <a:t>Membership</a:t>
            </a:r>
          </a:p>
          <a:p>
            <a:r>
              <a:rPr lang="en-US" b="1" cap="none" dirty="0" smtClean="0">
                <a:latin typeface="Calibri" charset="0"/>
                <a:ea typeface="Calibri" charset="0"/>
                <a:cs typeface="Calibri" charset="0"/>
              </a:rPr>
              <a:t>2016 Financial Statements</a:t>
            </a:r>
          </a:p>
          <a:p>
            <a:r>
              <a:rPr lang="en-US" b="1" cap="none" dirty="0" smtClean="0">
                <a:latin typeface="Calibri" charset="0"/>
                <a:ea typeface="Calibri" charset="0"/>
                <a:cs typeface="Calibri" charset="0"/>
              </a:rPr>
              <a:t>Connecting Canadian Project Update </a:t>
            </a:r>
          </a:p>
          <a:p>
            <a:r>
              <a:rPr lang="en-US" b="1" cap="none" dirty="0" smtClean="0">
                <a:latin typeface="Calibri" charset="0"/>
                <a:ea typeface="Calibri" charset="0"/>
                <a:cs typeface="Calibri" charset="0"/>
              </a:rPr>
              <a:t>Formal Business: Directors + Resolutions 1-6</a:t>
            </a:r>
          </a:p>
          <a:p>
            <a:r>
              <a:rPr lang="en-US" b="1" cap="none" dirty="0" smtClean="0">
                <a:latin typeface="Calibri" charset="0"/>
                <a:ea typeface="Calibri" charset="0"/>
                <a:cs typeface="Calibri" charset="0"/>
              </a:rPr>
              <a:t>Adjournment</a:t>
            </a:r>
            <a:endParaRPr lang="en-US" b="1" cap="none" dirty="0">
              <a:latin typeface="Calibri" charset="0"/>
              <a:ea typeface="Calibri" charset="0"/>
              <a:cs typeface="Calibri" charset="0"/>
            </a:endParaRPr>
          </a:p>
        </p:txBody>
      </p:sp>
    </p:spTree>
    <p:extLst>
      <p:ext uri="{BB962C8B-B14F-4D97-AF65-F5344CB8AC3E}">
        <p14:creationId xmlns:p14="http://schemas.microsoft.com/office/powerpoint/2010/main" val="3676237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520" y="991429"/>
            <a:ext cx="8315324" cy="1118153"/>
          </a:xfrm>
        </p:spPr>
        <p:txBody>
          <a:bodyPr>
            <a:noAutofit/>
          </a:bodyPr>
          <a:lstStyle/>
          <a:p>
            <a:pPr algn="ctr"/>
            <a:r>
              <a:rPr lang="en-CA" sz="4500" dirty="0"/>
              <a:t>Apr. 2017 Increased data and speeds to all </a:t>
            </a:r>
            <a:r>
              <a:rPr lang="en-CA" sz="4500" dirty="0" err="1"/>
              <a:t>pkgs</a:t>
            </a:r>
            <a:endParaRPr lang="en-CA" sz="4500" dirty="0"/>
          </a:p>
        </p:txBody>
      </p:sp>
      <p:graphicFrame>
        <p:nvGraphicFramePr>
          <p:cNvPr id="4" name="Content Placeholder 3"/>
          <p:cNvGraphicFramePr>
            <a:graphicFrameLocks noGrp="1"/>
          </p:cNvGraphicFramePr>
          <p:nvPr>
            <p:ph sz="quarter" idx="13"/>
            <p:extLst/>
          </p:nvPr>
        </p:nvGraphicFramePr>
        <p:xfrm>
          <a:off x="0" y="2235574"/>
          <a:ext cx="8766312" cy="3403228"/>
        </p:xfrm>
        <a:graphic>
          <a:graphicData uri="http://schemas.openxmlformats.org/drawingml/2006/table">
            <a:tbl>
              <a:tblPr firstRow="1" bandRow="1">
                <a:tableStyleId>{5C22544A-7EE6-4342-B048-85BDC9FD1C3A}</a:tableStyleId>
              </a:tblPr>
              <a:tblGrid>
                <a:gridCol w="2191578">
                  <a:extLst>
                    <a:ext uri="{9D8B030D-6E8A-4147-A177-3AD203B41FA5}">
                      <a16:colId xmlns="" xmlns:a16="http://schemas.microsoft.com/office/drawing/2014/main" val="154771520"/>
                    </a:ext>
                  </a:extLst>
                </a:gridCol>
                <a:gridCol w="2191578">
                  <a:extLst>
                    <a:ext uri="{9D8B030D-6E8A-4147-A177-3AD203B41FA5}">
                      <a16:colId xmlns="" xmlns:a16="http://schemas.microsoft.com/office/drawing/2014/main" val="1460971149"/>
                    </a:ext>
                  </a:extLst>
                </a:gridCol>
                <a:gridCol w="2191578">
                  <a:extLst>
                    <a:ext uri="{9D8B030D-6E8A-4147-A177-3AD203B41FA5}">
                      <a16:colId xmlns="" xmlns:a16="http://schemas.microsoft.com/office/drawing/2014/main" val="2155695124"/>
                    </a:ext>
                  </a:extLst>
                </a:gridCol>
                <a:gridCol w="2191578">
                  <a:extLst>
                    <a:ext uri="{9D8B030D-6E8A-4147-A177-3AD203B41FA5}">
                      <a16:colId xmlns="" xmlns:a16="http://schemas.microsoft.com/office/drawing/2014/main" val="3096209632"/>
                    </a:ext>
                  </a:extLst>
                </a:gridCol>
              </a:tblGrid>
              <a:tr h="391312">
                <a:tc>
                  <a:txBody>
                    <a:bodyPr/>
                    <a:lstStyle/>
                    <a:p>
                      <a:r>
                        <a:rPr lang="en-CA" sz="2100" dirty="0">
                          <a:effectLst/>
                        </a:rPr>
                        <a:t>Package</a:t>
                      </a:r>
                    </a:p>
                  </a:txBody>
                  <a:tcPr marL="28575" marR="28575" marT="28575" marB="28575" anchor="ctr"/>
                </a:tc>
                <a:tc>
                  <a:txBody>
                    <a:bodyPr/>
                    <a:lstStyle/>
                    <a:p>
                      <a:r>
                        <a:rPr lang="en-CA" sz="2100">
                          <a:effectLst/>
                        </a:rPr>
                        <a:t>Cost/Month</a:t>
                      </a:r>
                    </a:p>
                  </a:txBody>
                  <a:tcPr marL="28575" marR="28575" marT="28575" marB="28575" anchor="ctr"/>
                </a:tc>
                <a:tc>
                  <a:txBody>
                    <a:bodyPr/>
                    <a:lstStyle/>
                    <a:p>
                      <a:r>
                        <a:rPr lang="en-CA" sz="2100" b="1" i="1">
                          <a:solidFill>
                            <a:srgbClr val="B22222"/>
                          </a:solidFill>
                          <a:effectLst/>
                        </a:rPr>
                        <a:t>NEW</a:t>
                      </a:r>
                      <a:r>
                        <a:rPr lang="en-CA" sz="2100">
                          <a:effectLst/>
                        </a:rPr>
                        <a:t> Speeds</a:t>
                      </a:r>
                    </a:p>
                  </a:txBody>
                  <a:tcPr marL="28575" marR="28575" marT="28575" marB="28575" anchor="ctr"/>
                </a:tc>
                <a:tc>
                  <a:txBody>
                    <a:bodyPr/>
                    <a:lstStyle/>
                    <a:p>
                      <a:r>
                        <a:rPr lang="en-CA" sz="2100" b="1" i="1">
                          <a:solidFill>
                            <a:srgbClr val="B22222"/>
                          </a:solidFill>
                          <a:effectLst/>
                        </a:rPr>
                        <a:t>NEW</a:t>
                      </a:r>
                      <a:r>
                        <a:rPr lang="en-CA" sz="2100">
                          <a:effectLst/>
                        </a:rPr>
                        <a:t> Monthly Data</a:t>
                      </a:r>
                    </a:p>
                  </a:txBody>
                  <a:tcPr marL="28575" marR="28575" marT="28575" marB="28575" anchor="ctr"/>
                </a:tc>
                <a:extLst>
                  <a:ext uri="{0D108BD9-81ED-4DB2-BD59-A6C34878D82A}">
                    <a16:rowId xmlns="" xmlns:a16="http://schemas.microsoft.com/office/drawing/2014/main" val="3042219789"/>
                  </a:ext>
                </a:extLst>
              </a:tr>
              <a:tr h="723334">
                <a:tc>
                  <a:txBody>
                    <a:bodyPr/>
                    <a:lstStyle/>
                    <a:p>
                      <a:r>
                        <a:rPr lang="en-CA" sz="2100" b="1" dirty="0">
                          <a:effectLst/>
                        </a:rPr>
                        <a:t>Bronze            </a:t>
                      </a:r>
                      <a:endParaRPr lang="en-CA" sz="2100" dirty="0">
                        <a:effectLst/>
                      </a:endParaRPr>
                    </a:p>
                  </a:txBody>
                  <a:tcPr marL="28575" marR="28575" marT="28575" marB="28575" anchor="ctr"/>
                </a:tc>
                <a:tc>
                  <a:txBody>
                    <a:bodyPr/>
                    <a:lstStyle/>
                    <a:p>
                      <a:r>
                        <a:rPr lang="en-CA" sz="2100" dirty="0">
                          <a:effectLst/>
                        </a:rPr>
                        <a:t>$50 + Tax</a:t>
                      </a:r>
                    </a:p>
                  </a:txBody>
                  <a:tcPr marL="28575" marR="28575" marT="28575" marB="28575" anchor="ctr"/>
                </a:tc>
                <a:tc>
                  <a:txBody>
                    <a:bodyPr/>
                    <a:lstStyle/>
                    <a:p>
                      <a:r>
                        <a:rPr lang="en-CA" sz="2100" dirty="0">
                          <a:effectLst/>
                        </a:rPr>
                        <a:t>5Mbps down / 1.5Mbps up</a:t>
                      </a:r>
                    </a:p>
                  </a:txBody>
                  <a:tcPr marL="28575" marR="28575" marT="28575" marB="28575" anchor="ctr"/>
                </a:tc>
                <a:tc>
                  <a:txBody>
                    <a:bodyPr/>
                    <a:lstStyle/>
                    <a:p>
                      <a:pPr algn="ctr"/>
                      <a:r>
                        <a:rPr lang="en-CA" sz="2100" dirty="0">
                          <a:effectLst/>
                        </a:rPr>
                        <a:t>100 GB</a:t>
                      </a:r>
                    </a:p>
                  </a:txBody>
                  <a:tcPr marL="28575" marR="28575" marT="28575" marB="28575" anchor="ctr"/>
                </a:tc>
                <a:extLst>
                  <a:ext uri="{0D108BD9-81ED-4DB2-BD59-A6C34878D82A}">
                    <a16:rowId xmlns="" xmlns:a16="http://schemas.microsoft.com/office/drawing/2014/main" val="324172120"/>
                  </a:ext>
                </a:extLst>
              </a:tr>
              <a:tr h="391312">
                <a:tc>
                  <a:txBody>
                    <a:bodyPr/>
                    <a:lstStyle/>
                    <a:p>
                      <a:r>
                        <a:rPr lang="en-CA" sz="2100" b="1" dirty="0">
                          <a:effectLst/>
                        </a:rPr>
                        <a:t>Copper            </a:t>
                      </a:r>
                      <a:endParaRPr lang="en-CA" sz="2100" dirty="0">
                        <a:effectLst/>
                      </a:endParaRPr>
                    </a:p>
                  </a:txBody>
                  <a:tcPr marL="28575" marR="28575" marT="28575" marB="28575" anchor="ctr"/>
                </a:tc>
                <a:tc>
                  <a:txBody>
                    <a:bodyPr/>
                    <a:lstStyle/>
                    <a:p>
                      <a:r>
                        <a:rPr lang="en-CA" sz="2100" dirty="0">
                          <a:effectLst/>
                        </a:rPr>
                        <a:t>$70 + Tax</a:t>
                      </a:r>
                    </a:p>
                  </a:txBody>
                  <a:tcPr marL="28575" marR="28575" marT="28575" marB="28575" anchor="ctr"/>
                </a:tc>
                <a:tc>
                  <a:txBody>
                    <a:bodyPr/>
                    <a:lstStyle/>
                    <a:p>
                      <a:r>
                        <a:rPr lang="en-CA" sz="2100" dirty="0">
                          <a:effectLst/>
                        </a:rPr>
                        <a:t>6Mbps / 2Mbps </a:t>
                      </a:r>
                    </a:p>
                  </a:txBody>
                  <a:tcPr marL="28575" marR="28575" marT="28575" marB="28575" anchor="ctr"/>
                </a:tc>
                <a:tc>
                  <a:txBody>
                    <a:bodyPr/>
                    <a:lstStyle/>
                    <a:p>
                      <a:pPr algn="ctr"/>
                      <a:r>
                        <a:rPr lang="en-CA" sz="2100" dirty="0">
                          <a:effectLst/>
                        </a:rPr>
                        <a:t>150 GB</a:t>
                      </a:r>
                    </a:p>
                  </a:txBody>
                  <a:tcPr marL="28575" marR="28575" marT="28575" marB="28575" anchor="ctr"/>
                </a:tc>
                <a:extLst>
                  <a:ext uri="{0D108BD9-81ED-4DB2-BD59-A6C34878D82A}">
                    <a16:rowId xmlns="" xmlns:a16="http://schemas.microsoft.com/office/drawing/2014/main" val="307679322"/>
                  </a:ext>
                </a:extLst>
              </a:tr>
              <a:tr h="391312">
                <a:tc>
                  <a:txBody>
                    <a:bodyPr/>
                    <a:lstStyle/>
                    <a:p>
                      <a:r>
                        <a:rPr lang="en-CA" sz="2100" b="1" dirty="0">
                          <a:effectLst/>
                        </a:rPr>
                        <a:t>Silver               </a:t>
                      </a:r>
                      <a:endParaRPr lang="en-CA" sz="2100" dirty="0">
                        <a:effectLst/>
                      </a:endParaRPr>
                    </a:p>
                  </a:txBody>
                  <a:tcPr marL="28575" marR="28575" marT="28575" marB="28575" anchor="ctr"/>
                </a:tc>
                <a:tc>
                  <a:txBody>
                    <a:bodyPr/>
                    <a:lstStyle/>
                    <a:p>
                      <a:r>
                        <a:rPr lang="en-CA" sz="2100" dirty="0">
                          <a:effectLst/>
                        </a:rPr>
                        <a:t>$90 + Tax</a:t>
                      </a:r>
                    </a:p>
                  </a:txBody>
                  <a:tcPr marL="28575" marR="28575" marT="28575" marB="28575" anchor="ctr"/>
                </a:tc>
                <a:tc>
                  <a:txBody>
                    <a:bodyPr/>
                    <a:lstStyle/>
                    <a:p>
                      <a:r>
                        <a:rPr lang="en-CA" sz="2100" dirty="0">
                          <a:effectLst/>
                        </a:rPr>
                        <a:t>8Mbps / 2.5Mbps </a:t>
                      </a:r>
                    </a:p>
                  </a:txBody>
                  <a:tcPr marL="28575" marR="28575" marT="28575" marB="28575" anchor="ctr"/>
                </a:tc>
                <a:tc>
                  <a:txBody>
                    <a:bodyPr/>
                    <a:lstStyle/>
                    <a:p>
                      <a:pPr algn="ctr"/>
                      <a:r>
                        <a:rPr lang="en-CA" sz="2100" dirty="0">
                          <a:effectLst/>
                        </a:rPr>
                        <a:t>300 GB</a:t>
                      </a:r>
                    </a:p>
                  </a:txBody>
                  <a:tcPr marL="28575" marR="28575" marT="28575" marB="28575" anchor="ctr"/>
                </a:tc>
                <a:extLst>
                  <a:ext uri="{0D108BD9-81ED-4DB2-BD59-A6C34878D82A}">
                    <a16:rowId xmlns="" xmlns:a16="http://schemas.microsoft.com/office/drawing/2014/main" val="3824857265"/>
                  </a:ext>
                </a:extLst>
              </a:tr>
              <a:tr h="391312">
                <a:tc>
                  <a:txBody>
                    <a:bodyPr/>
                    <a:lstStyle/>
                    <a:p>
                      <a:r>
                        <a:rPr lang="en-CA" sz="2100" b="1" dirty="0">
                          <a:effectLst/>
                        </a:rPr>
                        <a:t>Gold                </a:t>
                      </a:r>
                      <a:endParaRPr lang="en-CA" sz="2100" dirty="0">
                        <a:effectLst/>
                      </a:endParaRPr>
                    </a:p>
                  </a:txBody>
                  <a:tcPr marL="28575" marR="28575" marT="28575" marB="28575" anchor="ctr"/>
                </a:tc>
                <a:tc>
                  <a:txBody>
                    <a:bodyPr/>
                    <a:lstStyle/>
                    <a:p>
                      <a:r>
                        <a:rPr lang="en-CA" sz="2100" dirty="0">
                          <a:effectLst/>
                        </a:rPr>
                        <a:t>$110 + Tax</a:t>
                      </a:r>
                    </a:p>
                  </a:txBody>
                  <a:tcPr marL="28575" marR="28575" marT="28575" marB="28575" anchor="ctr"/>
                </a:tc>
                <a:tc>
                  <a:txBody>
                    <a:bodyPr/>
                    <a:lstStyle/>
                    <a:p>
                      <a:r>
                        <a:rPr lang="en-CA" sz="2100" dirty="0">
                          <a:effectLst/>
                        </a:rPr>
                        <a:t>12Mbps / 3Mbps </a:t>
                      </a:r>
                    </a:p>
                  </a:txBody>
                  <a:tcPr marL="28575" marR="28575" marT="28575" marB="28575" anchor="ctr"/>
                </a:tc>
                <a:tc>
                  <a:txBody>
                    <a:bodyPr/>
                    <a:lstStyle/>
                    <a:p>
                      <a:pPr algn="ctr"/>
                      <a:r>
                        <a:rPr lang="en-CA" sz="2100" dirty="0">
                          <a:effectLst/>
                        </a:rPr>
                        <a:t>400 GB</a:t>
                      </a:r>
                    </a:p>
                  </a:txBody>
                  <a:tcPr marL="28575" marR="28575" marT="28575" marB="28575" anchor="ctr"/>
                </a:tc>
                <a:extLst>
                  <a:ext uri="{0D108BD9-81ED-4DB2-BD59-A6C34878D82A}">
                    <a16:rowId xmlns="" xmlns:a16="http://schemas.microsoft.com/office/drawing/2014/main" val="680376034"/>
                  </a:ext>
                </a:extLst>
              </a:tr>
              <a:tr h="391312">
                <a:tc>
                  <a:txBody>
                    <a:bodyPr/>
                    <a:lstStyle/>
                    <a:p>
                      <a:r>
                        <a:rPr lang="en-CA" sz="2100" b="1">
                          <a:effectLst/>
                        </a:rPr>
                        <a:t>Platinum          </a:t>
                      </a:r>
                      <a:endParaRPr lang="en-CA" sz="2100">
                        <a:effectLst/>
                      </a:endParaRPr>
                    </a:p>
                  </a:txBody>
                  <a:tcPr marL="28575" marR="28575" marT="28575" marB="28575" anchor="ctr"/>
                </a:tc>
                <a:tc>
                  <a:txBody>
                    <a:bodyPr/>
                    <a:lstStyle/>
                    <a:p>
                      <a:r>
                        <a:rPr lang="en-CA" sz="2100" dirty="0">
                          <a:effectLst/>
                        </a:rPr>
                        <a:t>$155 + Tax</a:t>
                      </a:r>
                    </a:p>
                  </a:txBody>
                  <a:tcPr marL="28575" marR="28575" marT="28575" marB="28575" anchor="ctr"/>
                </a:tc>
                <a:tc>
                  <a:txBody>
                    <a:bodyPr/>
                    <a:lstStyle/>
                    <a:p>
                      <a:r>
                        <a:rPr lang="en-CA" sz="2100" dirty="0">
                          <a:effectLst/>
                        </a:rPr>
                        <a:t>15Mbps / 3Mbps </a:t>
                      </a:r>
                    </a:p>
                  </a:txBody>
                  <a:tcPr marL="28575" marR="28575" marT="28575" marB="28575" anchor="ctr"/>
                </a:tc>
                <a:tc>
                  <a:txBody>
                    <a:bodyPr/>
                    <a:lstStyle/>
                    <a:p>
                      <a:pPr algn="ctr"/>
                      <a:r>
                        <a:rPr lang="en-CA" sz="2100" dirty="0">
                          <a:effectLst/>
                        </a:rPr>
                        <a:t>600 GB</a:t>
                      </a:r>
                    </a:p>
                  </a:txBody>
                  <a:tcPr marL="28575" marR="28575" marT="28575" marB="28575" anchor="ctr"/>
                </a:tc>
                <a:extLst>
                  <a:ext uri="{0D108BD9-81ED-4DB2-BD59-A6C34878D82A}">
                    <a16:rowId xmlns="" xmlns:a16="http://schemas.microsoft.com/office/drawing/2014/main" val="1900404468"/>
                  </a:ext>
                </a:extLst>
              </a:tr>
              <a:tr h="723334">
                <a:tc>
                  <a:txBody>
                    <a:bodyPr/>
                    <a:lstStyle/>
                    <a:p>
                      <a:r>
                        <a:rPr lang="en-CA" sz="2100" b="1">
                          <a:effectLst/>
                        </a:rPr>
                        <a:t>High Volume</a:t>
                      </a:r>
                      <a:br>
                        <a:rPr lang="en-CA" sz="2100" b="1">
                          <a:effectLst/>
                        </a:rPr>
                      </a:br>
                      <a:r>
                        <a:rPr lang="en-CA" sz="2100" b="1">
                          <a:effectLst/>
                        </a:rPr>
                        <a:t>Platinum</a:t>
                      </a:r>
                      <a:endParaRPr lang="en-CA" sz="2100">
                        <a:effectLst/>
                      </a:endParaRPr>
                    </a:p>
                  </a:txBody>
                  <a:tcPr marL="28575" marR="28575" marT="28575" marB="28575" anchor="ctr"/>
                </a:tc>
                <a:tc>
                  <a:txBody>
                    <a:bodyPr/>
                    <a:lstStyle/>
                    <a:p>
                      <a:r>
                        <a:rPr lang="en-CA" sz="2100">
                          <a:effectLst/>
                        </a:rPr>
                        <a:t>Call for Pricing</a:t>
                      </a:r>
                    </a:p>
                  </a:txBody>
                  <a:tcPr marL="28575" marR="28575" marT="28575" marB="28575" anchor="ctr"/>
                </a:tc>
                <a:tc>
                  <a:txBody>
                    <a:bodyPr/>
                    <a:lstStyle/>
                    <a:p>
                      <a:r>
                        <a:rPr lang="en-CA" sz="2100" dirty="0">
                          <a:effectLst/>
                        </a:rPr>
                        <a:t>15Mbps / 3Mbps up</a:t>
                      </a:r>
                    </a:p>
                  </a:txBody>
                  <a:tcPr marL="28575" marR="28575" marT="28575" marB="28575" anchor="ctr"/>
                </a:tc>
                <a:tc>
                  <a:txBody>
                    <a:bodyPr/>
                    <a:lstStyle/>
                    <a:p>
                      <a:pPr algn="ctr"/>
                      <a:r>
                        <a:rPr lang="en-CA" sz="2100" dirty="0">
                          <a:effectLst/>
                        </a:rPr>
                        <a:t>600+ GB</a:t>
                      </a:r>
                    </a:p>
                  </a:txBody>
                  <a:tcPr marL="28575" marR="28575" marT="28575" marB="28575" anchor="ctr"/>
                </a:tc>
                <a:extLst>
                  <a:ext uri="{0D108BD9-81ED-4DB2-BD59-A6C34878D82A}">
                    <a16:rowId xmlns="" xmlns:a16="http://schemas.microsoft.com/office/drawing/2014/main" val="3079341363"/>
                  </a:ext>
                </a:extLst>
              </a:tr>
            </a:tbl>
          </a:graphicData>
        </a:graphic>
      </p:graphicFrame>
    </p:spTree>
    <p:extLst>
      <p:ext uri="{BB962C8B-B14F-4D97-AF65-F5344CB8AC3E}">
        <p14:creationId xmlns:p14="http://schemas.microsoft.com/office/powerpoint/2010/main" val="1149660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8843" y="389467"/>
            <a:ext cx="7580540" cy="4780139"/>
          </a:xfrm>
          <a:prstGeom prst="rect">
            <a:avLst/>
          </a:prstGeom>
        </p:spPr>
      </p:pic>
    </p:spTree>
    <p:extLst>
      <p:ext uri="{BB962C8B-B14F-4D97-AF65-F5344CB8AC3E}">
        <p14:creationId xmlns:p14="http://schemas.microsoft.com/office/powerpoint/2010/main" val="1427718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Questions?</a:t>
            </a:r>
            <a:endParaRPr lang="en-CA" dirty="0"/>
          </a:p>
        </p:txBody>
      </p:sp>
    </p:spTree>
    <p:extLst>
      <p:ext uri="{BB962C8B-B14F-4D97-AF65-F5344CB8AC3E}">
        <p14:creationId xmlns:p14="http://schemas.microsoft.com/office/powerpoint/2010/main" val="734164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CA" sz="7200" dirty="0"/>
              <a:t>LAST YEAR</a:t>
            </a:r>
          </a:p>
        </p:txBody>
      </p:sp>
      <p:sp>
        <p:nvSpPr>
          <p:cNvPr id="5" name="Content Placeholder 4"/>
          <p:cNvSpPr>
            <a:spLocks noGrp="1"/>
          </p:cNvSpPr>
          <p:nvPr>
            <p:ph sz="quarter" idx="13"/>
          </p:nvPr>
        </p:nvSpPr>
        <p:spPr>
          <a:xfrm>
            <a:off x="514351" y="2404797"/>
            <a:ext cx="7796030" cy="2483392"/>
          </a:xfrm>
          <a:prstGeom prst="rect">
            <a:avLst/>
          </a:prstGeom>
        </p:spPr>
        <p:txBody>
          <a:bodyPr>
            <a:normAutofit/>
          </a:bodyPr>
          <a:lstStyle/>
          <a:p>
            <a:pPr algn="ctr"/>
            <a:r>
              <a:rPr lang="en-CA" sz="6000" dirty="0"/>
              <a:t>THE AWAY CHARGE WAS LOWERED IN FEB. TO $5</a:t>
            </a:r>
          </a:p>
        </p:txBody>
      </p:sp>
    </p:spTree>
    <p:extLst>
      <p:ext uri="{BB962C8B-B14F-4D97-AF65-F5344CB8AC3E}">
        <p14:creationId xmlns:p14="http://schemas.microsoft.com/office/powerpoint/2010/main" val="1831218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9075" y="1000125"/>
            <a:ext cx="3148693" cy="3790950"/>
          </a:xfrm>
          <a:prstGeom prst="rect">
            <a:avLst/>
          </a:prstGeom>
        </p:spPr>
      </p:pic>
      <p:pic>
        <p:nvPicPr>
          <p:cNvPr id="3" name="Picture 2"/>
          <p:cNvPicPr>
            <a:picLocks noChangeAspect="1"/>
          </p:cNvPicPr>
          <p:nvPr/>
        </p:nvPicPr>
        <p:blipFill>
          <a:blip r:embed="rId3"/>
          <a:stretch>
            <a:fillRect/>
          </a:stretch>
        </p:blipFill>
        <p:spPr>
          <a:xfrm>
            <a:off x="3771900" y="1126672"/>
            <a:ext cx="4090307" cy="3664403"/>
          </a:xfrm>
          <a:prstGeom prst="rect">
            <a:avLst/>
          </a:prstGeom>
        </p:spPr>
      </p:pic>
    </p:spTree>
    <p:extLst>
      <p:ext uri="{BB962C8B-B14F-4D97-AF65-F5344CB8AC3E}">
        <p14:creationId xmlns:p14="http://schemas.microsoft.com/office/powerpoint/2010/main" val="1693772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1" y="961612"/>
            <a:ext cx="7797677" cy="2467389"/>
          </a:xfrm>
        </p:spPr>
        <p:txBody>
          <a:bodyPr/>
          <a:lstStyle/>
          <a:p>
            <a:endParaRPr lang="en-CA" dirty="0"/>
          </a:p>
        </p:txBody>
      </p:sp>
      <p:sp>
        <p:nvSpPr>
          <p:cNvPr id="3" name="Text Placeholder 2"/>
          <p:cNvSpPr>
            <a:spLocks noGrp="1"/>
          </p:cNvSpPr>
          <p:nvPr>
            <p:ph type="body" sz="half" idx="2"/>
          </p:nvPr>
        </p:nvSpPr>
        <p:spPr>
          <a:xfrm>
            <a:off x="514335" y="4107346"/>
            <a:ext cx="7796047" cy="894522"/>
          </a:xfrm>
        </p:spPr>
        <p:txBody>
          <a:bodyPr>
            <a:noAutofit/>
          </a:bodyPr>
          <a:lstStyle/>
          <a:p>
            <a:r>
              <a:rPr lang="en-CA" sz="4950" dirty="0"/>
              <a:t> </a:t>
            </a:r>
            <a:r>
              <a:rPr lang="en-CA" sz="4050" dirty="0"/>
              <a:t>APRIL </a:t>
            </a:r>
            <a:r>
              <a:rPr lang="en-CA" sz="4050" dirty="0" err="1"/>
              <a:t>Esis</a:t>
            </a:r>
            <a:r>
              <a:rPr lang="en-CA" sz="4050" dirty="0"/>
              <a:t> raises away rate to $20 </a:t>
            </a:r>
          </a:p>
        </p:txBody>
      </p:sp>
      <p:pic>
        <p:nvPicPr>
          <p:cNvPr id="5" name="Picture 4"/>
          <p:cNvPicPr>
            <a:picLocks noChangeAspect="1"/>
          </p:cNvPicPr>
          <p:nvPr/>
        </p:nvPicPr>
        <p:blipFill>
          <a:blip r:embed="rId2"/>
          <a:stretch>
            <a:fillRect/>
          </a:stretch>
        </p:blipFill>
        <p:spPr>
          <a:xfrm>
            <a:off x="730527" y="1170333"/>
            <a:ext cx="7379804" cy="3026465"/>
          </a:xfrm>
          <a:prstGeom prst="rect">
            <a:avLst/>
          </a:prstGeom>
        </p:spPr>
      </p:pic>
    </p:spTree>
    <p:extLst>
      <p:ext uri="{BB962C8B-B14F-4D97-AF65-F5344CB8AC3E}">
        <p14:creationId xmlns:p14="http://schemas.microsoft.com/office/powerpoint/2010/main" val="1030917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961611"/>
            <a:ext cx="8900492" cy="4247317"/>
          </a:xfrm>
          <a:prstGeom prst="rect">
            <a:avLst/>
          </a:prstGeom>
          <a:noFill/>
        </p:spPr>
        <p:txBody>
          <a:bodyPr wrap="square" rtlCol="0">
            <a:spAutoFit/>
          </a:bodyPr>
          <a:lstStyle/>
          <a:p>
            <a:pPr marL="257175" indent="-257175" algn="ctr">
              <a:buFont typeface="+mj-lt"/>
              <a:buAutoNum type="arabicPeriod"/>
            </a:pPr>
            <a:r>
              <a:rPr lang="en-CA" sz="4050" dirty="0"/>
              <a:t> </a:t>
            </a:r>
            <a:r>
              <a:rPr lang="en-CA" sz="4500" dirty="0"/>
              <a:t>Over 60 subscribers leave for 4-6     months each winter</a:t>
            </a:r>
          </a:p>
          <a:p>
            <a:pPr marL="257175" indent="-257175" algn="ctr">
              <a:lnSpc>
                <a:spcPct val="150000"/>
              </a:lnSpc>
              <a:buFont typeface="+mj-lt"/>
              <a:buAutoNum type="arabicPeriod"/>
            </a:pPr>
            <a:r>
              <a:rPr lang="en-CA" sz="4500" dirty="0"/>
              <a:t> RESULT IS CASH FLOW IS SIGNIFICANTLY IMPACTED </a:t>
            </a:r>
            <a:endParaRPr lang="en-CA" sz="4500" dirty="0">
              <a:solidFill>
                <a:srgbClr val="FF0000"/>
              </a:solidFill>
            </a:endParaRPr>
          </a:p>
          <a:p>
            <a:pPr marL="257175" indent="-257175">
              <a:lnSpc>
                <a:spcPct val="150000"/>
              </a:lnSpc>
              <a:buFont typeface="+mj-lt"/>
              <a:buAutoNum type="arabicPeriod"/>
            </a:pPr>
            <a:endParaRPr lang="en-CA" sz="3000" dirty="0"/>
          </a:p>
        </p:txBody>
      </p:sp>
    </p:spTree>
    <p:extLst>
      <p:ext uri="{BB962C8B-B14F-4D97-AF65-F5344CB8AC3E}">
        <p14:creationId xmlns:p14="http://schemas.microsoft.com/office/powerpoint/2010/main" val="732190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500" dirty="0"/>
              <a:t>BREAKDOWN OF AWAY RATE COST</a:t>
            </a:r>
          </a:p>
        </p:txBody>
      </p:sp>
      <p:sp>
        <p:nvSpPr>
          <p:cNvPr id="3" name="Content Placeholder 2"/>
          <p:cNvSpPr>
            <a:spLocks noGrp="1"/>
          </p:cNvSpPr>
          <p:nvPr>
            <p:ph sz="quarter" idx="13"/>
          </p:nvPr>
        </p:nvSpPr>
        <p:spPr>
          <a:xfrm>
            <a:off x="238540" y="2318303"/>
            <a:ext cx="8274326" cy="2569886"/>
          </a:xfrm>
          <a:prstGeom prst="rect">
            <a:avLst/>
          </a:prstGeom>
        </p:spPr>
        <p:txBody>
          <a:bodyPr>
            <a:normAutofit fontScale="77500" lnSpcReduction="20000"/>
          </a:bodyPr>
          <a:lstStyle/>
          <a:p>
            <a:pPr>
              <a:buFont typeface="Wingdings" panose="05000000000000000000" pitchFamily="2" charset="2"/>
              <a:buChar char="v"/>
            </a:pPr>
            <a:r>
              <a:rPr lang="en-CA" sz="5775" dirty="0"/>
              <a:t>RADIO RENTAL COST $10</a:t>
            </a:r>
          </a:p>
          <a:p>
            <a:pPr>
              <a:buFont typeface="Wingdings" panose="05000000000000000000" pitchFamily="2" charset="2"/>
              <a:buChar char="v"/>
            </a:pPr>
            <a:r>
              <a:rPr lang="en-CA" sz="5775" dirty="0"/>
              <a:t>TECHNICAL &amp; ADMIN. FEES $10</a:t>
            </a:r>
          </a:p>
          <a:p>
            <a:pPr>
              <a:buFont typeface="Wingdings" panose="05000000000000000000" pitchFamily="2" charset="2"/>
              <a:buChar char="v"/>
            </a:pPr>
            <a:r>
              <a:rPr lang="en-CA" sz="4650" dirty="0"/>
              <a:t>EXTENDED DURATION &gt; 5 MTH MAX. $100</a:t>
            </a:r>
          </a:p>
        </p:txBody>
      </p:sp>
    </p:spTree>
    <p:extLst>
      <p:ext uri="{BB962C8B-B14F-4D97-AF65-F5344CB8AC3E}">
        <p14:creationId xmlns:p14="http://schemas.microsoft.com/office/powerpoint/2010/main" val="843326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57250"/>
            <a:ext cx="8763000" cy="4316566"/>
          </a:xfrm>
          <a:prstGeom prst="rect">
            <a:avLst/>
          </a:prstGeom>
          <a:noFill/>
        </p:spPr>
        <p:txBody>
          <a:bodyPr wrap="square" rtlCol="0">
            <a:spAutoFit/>
          </a:bodyPr>
          <a:lstStyle/>
          <a:p>
            <a:pPr algn="ctr"/>
            <a:r>
              <a:rPr lang="en-CA" sz="5400" dirty="0"/>
              <a:t>Remember</a:t>
            </a:r>
          </a:p>
          <a:p>
            <a:pPr algn="ctr"/>
            <a:r>
              <a:rPr lang="en-CA" sz="4500" dirty="0"/>
              <a:t>You can put your system on away</a:t>
            </a:r>
          </a:p>
          <a:p>
            <a:pPr algn="ctr"/>
            <a:r>
              <a:rPr lang="en-CA" sz="4500" dirty="0"/>
              <a:t>At any time for $20/</a:t>
            </a:r>
            <a:r>
              <a:rPr lang="en-CA" sz="4500" dirty="0" err="1"/>
              <a:t>mth</a:t>
            </a:r>
            <a:endParaRPr lang="en-CA" sz="4500" dirty="0"/>
          </a:p>
          <a:p>
            <a:pPr algn="ctr"/>
            <a:r>
              <a:rPr lang="en-CA" sz="4500" dirty="0"/>
              <a:t>Going away for a minimum of a month to a max 8 </a:t>
            </a:r>
            <a:r>
              <a:rPr lang="en-CA" sz="4500" dirty="0" smtClean="0"/>
              <a:t>months</a:t>
            </a:r>
            <a:endParaRPr lang="en-CA" sz="4500" dirty="0"/>
          </a:p>
          <a:p>
            <a:pPr algn="ctr"/>
            <a:r>
              <a:rPr lang="en-CA" sz="4050" dirty="0">
                <a:solidFill>
                  <a:schemeClr val="accent1"/>
                </a:solidFill>
              </a:rPr>
              <a:t>Call first</a:t>
            </a:r>
            <a:r>
              <a:rPr lang="en-CA" sz="4050" dirty="0"/>
              <a:t> and put your system on away</a:t>
            </a:r>
          </a:p>
        </p:txBody>
      </p:sp>
    </p:spTree>
    <p:extLst>
      <p:ext uri="{BB962C8B-B14F-4D97-AF65-F5344CB8AC3E}">
        <p14:creationId xmlns:p14="http://schemas.microsoft.com/office/powerpoint/2010/main" val="403608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FURTHER IMPROVEMENTS TO COME</a:t>
            </a:r>
          </a:p>
        </p:txBody>
      </p:sp>
      <p:pic>
        <p:nvPicPr>
          <p:cNvPr id="4" name="Content Placeholder 3"/>
          <p:cNvPicPr>
            <a:picLocks noGrp="1" noChangeAspect="1"/>
          </p:cNvPicPr>
          <p:nvPr>
            <p:ph sz="quarter" idx="13"/>
          </p:nvPr>
        </p:nvPicPr>
        <p:blipFill rotWithShape="1">
          <a:blip r:embed="rId2"/>
          <a:srcRect l="1404" b="4301"/>
          <a:stretch/>
        </p:blipFill>
        <p:spPr>
          <a:xfrm>
            <a:off x="2012675" y="2079763"/>
            <a:ext cx="5173317" cy="2922105"/>
          </a:xfrm>
          <a:prstGeom prst="rect">
            <a:avLst/>
          </a:prstGeom>
        </p:spPr>
      </p:pic>
    </p:spTree>
    <p:extLst>
      <p:ext uri="{BB962C8B-B14F-4D97-AF65-F5344CB8AC3E}">
        <p14:creationId xmlns:p14="http://schemas.microsoft.com/office/powerpoint/2010/main" val="1697996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2015 AGM MINUTES</a:t>
            </a:r>
            <a:endParaRPr lang="en-CA" dirty="0"/>
          </a:p>
        </p:txBody>
      </p:sp>
      <p:sp>
        <p:nvSpPr>
          <p:cNvPr id="3" name="Subtitle 2"/>
          <p:cNvSpPr>
            <a:spLocks noGrp="1"/>
          </p:cNvSpPr>
          <p:nvPr>
            <p:ph type="subTitle" idx="1"/>
          </p:nvPr>
        </p:nvSpPr>
        <p:spPr/>
        <p:txBody>
          <a:bodyPr/>
          <a:lstStyle/>
          <a:p>
            <a:r>
              <a:rPr lang="en-CA" dirty="0" smtClean="0"/>
              <a:t>FOR APPROVAL</a:t>
            </a:r>
            <a:endParaRPr lang="en-CA" dirty="0"/>
          </a:p>
        </p:txBody>
      </p:sp>
    </p:spTree>
    <p:extLst>
      <p:ext uri="{BB962C8B-B14F-4D97-AF65-F5344CB8AC3E}">
        <p14:creationId xmlns:p14="http://schemas.microsoft.com/office/powerpoint/2010/main" val="860739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Questions?</a:t>
            </a:r>
            <a:endParaRPr lang="en-CA" dirty="0"/>
          </a:p>
        </p:txBody>
      </p:sp>
    </p:spTree>
    <p:extLst>
      <p:ext uri="{BB962C8B-B14F-4D97-AF65-F5344CB8AC3E}">
        <p14:creationId xmlns:p14="http://schemas.microsoft.com/office/powerpoint/2010/main" val="146991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ESIS </a:t>
            </a:r>
            <a:r>
              <a:rPr lang="en-US" dirty="0" smtClean="0"/>
              <a:t>MEMBERSHIP </a:t>
            </a:r>
            <a:br>
              <a:rPr lang="en-US" dirty="0" smtClean="0"/>
            </a:br>
            <a:r>
              <a:rPr lang="en-US" dirty="0" smtClean="0"/>
              <a:t>&amp; </a:t>
            </a:r>
            <a:r>
              <a:rPr lang="en-US" dirty="0"/>
              <a:t>DUES</a:t>
            </a:r>
            <a:endParaRPr lang="en-CA" dirty="0"/>
          </a:p>
        </p:txBody>
      </p:sp>
      <p:sp>
        <p:nvSpPr>
          <p:cNvPr id="3" name="Subtitle 2"/>
          <p:cNvSpPr>
            <a:spLocks noGrp="1"/>
          </p:cNvSpPr>
          <p:nvPr>
            <p:ph type="subTitle" idx="1"/>
          </p:nvPr>
        </p:nvSpPr>
        <p:spPr/>
        <p:txBody>
          <a:bodyPr>
            <a:normAutofit fontScale="62500" lnSpcReduction="20000"/>
          </a:bodyPr>
          <a:lstStyle/>
          <a:p>
            <a:r>
              <a:rPr lang="en-US" sz="4500" dirty="0"/>
              <a:t>CHANGES ARE NEEDED</a:t>
            </a:r>
          </a:p>
        </p:txBody>
      </p:sp>
    </p:spTree>
    <p:extLst>
      <p:ext uri="{BB962C8B-B14F-4D97-AF65-F5344CB8AC3E}">
        <p14:creationId xmlns:p14="http://schemas.microsoft.com/office/powerpoint/2010/main" val="668841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7200" dirty="0"/>
              <a:t>ESIS CONSTITUTION</a:t>
            </a:r>
          </a:p>
        </p:txBody>
      </p:sp>
      <p:sp>
        <p:nvSpPr>
          <p:cNvPr id="3" name="Text Placeholder 2"/>
          <p:cNvSpPr>
            <a:spLocks noGrp="1"/>
          </p:cNvSpPr>
          <p:nvPr>
            <p:ph type="body" idx="1"/>
          </p:nvPr>
        </p:nvSpPr>
        <p:spPr/>
        <p:txBody>
          <a:bodyPr/>
          <a:lstStyle/>
          <a:p>
            <a:r>
              <a:rPr lang="en-CA" dirty="0"/>
              <a:t> </a:t>
            </a:r>
          </a:p>
        </p:txBody>
      </p:sp>
    </p:spTree>
    <p:extLst>
      <p:ext uri="{BB962C8B-B14F-4D97-AF65-F5344CB8AC3E}">
        <p14:creationId xmlns:p14="http://schemas.microsoft.com/office/powerpoint/2010/main" val="1296102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889" t="4538" r="8889" b="76556"/>
          <a:stretch/>
        </p:blipFill>
        <p:spPr>
          <a:xfrm>
            <a:off x="8613" y="124178"/>
            <a:ext cx="8740276" cy="5458981"/>
          </a:xfrm>
          <a:prstGeom prst="rect">
            <a:avLst/>
          </a:prstGeom>
        </p:spPr>
      </p:pic>
    </p:spTree>
    <p:extLst>
      <p:ext uri="{BB962C8B-B14F-4D97-AF65-F5344CB8AC3E}">
        <p14:creationId xmlns:p14="http://schemas.microsoft.com/office/powerpoint/2010/main" val="1666001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308" t="3101" r="5308" b="90223"/>
          <a:stretch/>
        </p:blipFill>
        <p:spPr>
          <a:xfrm>
            <a:off x="21129" y="1698978"/>
            <a:ext cx="8732317" cy="2760133"/>
          </a:xfrm>
          <a:prstGeom prst="rect">
            <a:avLst/>
          </a:prstGeom>
        </p:spPr>
      </p:pic>
    </p:spTree>
    <p:extLst>
      <p:ext uri="{BB962C8B-B14F-4D97-AF65-F5344CB8AC3E}">
        <p14:creationId xmlns:p14="http://schemas.microsoft.com/office/powerpoint/2010/main" val="1602328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9550" y="1207770"/>
            <a:ext cx="8648700" cy="925068"/>
          </a:xfrm>
        </p:spPr>
        <p:txBody>
          <a:bodyPr>
            <a:noAutofit/>
          </a:bodyPr>
          <a:lstStyle/>
          <a:p>
            <a:pPr algn="ctr"/>
            <a:r>
              <a:rPr lang="en-CA" sz="4950" dirty="0"/>
              <a:t>AS IT STANDS WHO CAN VOTE?</a:t>
            </a:r>
          </a:p>
        </p:txBody>
      </p:sp>
      <p:pic>
        <p:nvPicPr>
          <p:cNvPr id="7" name="Content Placeholder 6"/>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2309" t="1" b="13748"/>
          <a:stretch/>
        </p:blipFill>
        <p:spPr>
          <a:xfrm>
            <a:off x="733425" y="2132838"/>
            <a:ext cx="7600950" cy="3017044"/>
          </a:xfrm>
          <a:prstGeom prst="rect">
            <a:avLst/>
          </a:prstGeom>
        </p:spPr>
      </p:pic>
    </p:spTree>
    <p:extLst>
      <p:ext uri="{BB962C8B-B14F-4D97-AF65-F5344CB8AC3E}">
        <p14:creationId xmlns:p14="http://schemas.microsoft.com/office/powerpoint/2010/main" val="891695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3600" dirty="0"/>
              <a:t>Everybody who has ever paid once?</a:t>
            </a:r>
          </a:p>
        </p:txBody>
      </p:sp>
      <p:pic>
        <p:nvPicPr>
          <p:cNvPr id="4" name="Content Placeholder 3"/>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870" b="6272"/>
          <a:stretch/>
        </p:blipFill>
        <p:spPr>
          <a:xfrm>
            <a:off x="1285875" y="2371725"/>
            <a:ext cx="6457950" cy="2838450"/>
          </a:xfrm>
          <a:prstGeom prst="rect">
            <a:avLst/>
          </a:prstGeom>
        </p:spPr>
      </p:pic>
    </p:spTree>
    <p:extLst>
      <p:ext uri="{BB962C8B-B14F-4D97-AF65-F5344CB8AC3E}">
        <p14:creationId xmlns:p14="http://schemas.microsoft.com/office/powerpoint/2010/main" val="1586337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950" dirty="0"/>
              <a:t>Only subscribers?</a:t>
            </a:r>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428750" y="1837766"/>
            <a:ext cx="5867400" cy="3333750"/>
          </a:xfrm>
          <a:prstGeom prst="rect">
            <a:avLst/>
          </a:prstGeom>
        </p:spPr>
      </p:pic>
    </p:spTree>
    <p:extLst>
      <p:ext uri="{BB962C8B-B14F-4D97-AF65-F5344CB8AC3E}">
        <p14:creationId xmlns:p14="http://schemas.microsoft.com/office/powerpoint/2010/main" val="568801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6000" dirty="0"/>
              <a:t>RECOMENDATION</a:t>
            </a:r>
          </a:p>
        </p:txBody>
      </p:sp>
      <p:sp>
        <p:nvSpPr>
          <p:cNvPr id="3" name="Content Placeholder 2"/>
          <p:cNvSpPr>
            <a:spLocks noGrp="1"/>
          </p:cNvSpPr>
          <p:nvPr>
            <p:ph idx="4294967295"/>
          </p:nvPr>
        </p:nvSpPr>
        <p:spPr>
          <a:xfrm>
            <a:off x="0" y="2343150"/>
            <a:ext cx="9144000" cy="2990850"/>
          </a:xfrm>
          <a:prstGeom prst="rect">
            <a:avLst/>
          </a:prstGeom>
        </p:spPr>
        <p:txBody>
          <a:bodyPr>
            <a:normAutofit lnSpcReduction="10000"/>
          </a:bodyPr>
          <a:lstStyle/>
          <a:p>
            <a:pPr marL="514350" lvl="0" indent="-514350">
              <a:buFont typeface="+mj-lt"/>
              <a:buAutoNum type="arabicPeriod"/>
            </a:pPr>
            <a:r>
              <a:rPr lang="en-CA" sz="2800" b="1" cap="none" dirty="0">
                <a:latin typeface="Calibri" charset="0"/>
                <a:ea typeface="Calibri" charset="0"/>
                <a:cs typeface="Calibri" charset="0"/>
              </a:rPr>
              <a:t>Stick to the constitution with yearly membership</a:t>
            </a:r>
            <a:endParaRPr lang="en-US" sz="2800" b="1" cap="none" dirty="0">
              <a:latin typeface="Calibri" charset="0"/>
              <a:ea typeface="Calibri" charset="0"/>
              <a:cs typeface="Calibri" charset="0"/>
            </a:endParaRPr>
          </a:p>
          <a:p>
            <a:pPr marL="514350" lvl="0" indent="-514350">
              <a:buFont typeface="+mj-lt"/>
              <a:buAutoNum type="arabicPeriod"/>
            </a:pPr>
            <a:r>
              <a:rPr lang="en-CA" sz="2800" b="1" cap="none" dirty="0">
                <a:latin typeface="Calibri" charset="0"/>
                <a:ea typeface="Calibri" charset="0"/>
                <a:cs typeface="Calibri" charset="0"/>
              </a:rPr>
              <a:t>All subscribers must be members – charged yearly</a:t>
            </a:r>
            <a:endParaRPr lang="en-US" sz="2800" b="1" cap="none" dirty="0">
              <a:latin typeface="Calibri" charset="0"/>
              <a:ea typeface="Calibri" charset="0"/>
              <a:cs typeface="Calibri" charset="0"/>
            </a:endParaRPr>
          </a:p>
          <a:p>
            <a:pPr marL="514350" lvl="0" indent="-514350">
              <a:buFont typeface="+mj-lt"/>
              <a:buAutoNum type="arabicPeriod"/>
            </a:pPr>
            <a:r>
              <a:rPr lang="en-CA" sz="2800" b="1" cap="none" dirty="0">
                <a:latin typeface="Calibri" charset="0"/>
                <a:ea typeface="Calibri" charset="0"/>
                <a:cs typeface="Calibri" charset="0"/>
              </a:rPr>
              <a:t>Non subscribers may be members by paying yearly</a:t>
            </a:r>
            <a:endParaRPr lang="en-US" sz="2800" b="1" cap="none" dirty="0">
              <a:latin typeface="Calibri" charset="0"/>
              <a:ea typeface="Calibri" charset="0"/>
              <a:cs typeface="Calibri" charset="0"/>
            </a:endParaRPr>
          </a:p>
          <a:p>
            <a:pPr marL="514350" lvl="0" indent="-514350">
              <a:buFont typeface="+mj-lt"/>
              <a:buAutoNum type="arabicPeriod"/>
            </a:pPr>
            <a:r>
              <a:rPr lang="en-CA" sz="2800" b="1" cap="none" dirty="0">
                <a:latin typeface="Calibri" charset="0"/>
                <a:ea typeface="Calibri" charset="0"/>
                <a:cs typeface="Calibri" charset="0"/>
              </a:rPr>
              <a:t>Suggested yearly membership renewal charge $5</a:t>
            </a:r>
            <a:endParaRPr lang="en-US" sz="2800" b="1" cap="none" dirty="0">
              <a:latin typeface="Calibri" charset="0"/>
              <a:ea typeface="Calibri" charset="0"/>
              <a:cs typeface="Calibri" charset="0"/>
            </a:endParaRPr>
          </a:p>
          <a:p>
            <a:pPr marL="514350" lvl="0" indent="-514350">
              <a:buFont typeface="+mj-lt"/>
              <a:buAutoNum type="arabicPeriod"/>
            </a:pPr>
            <a:r>
              <a:rPr lang="en-CA" sz="2800" b="1" cap="none" dirty="0">
                <a:latin typeface="Calibri" charset="0"/>
                <a:ea typeface="Calibri" charset="0"/>
                <a:cs typeface="Calibri" charset="0"/>
              </a:rPr>
              <a:t>Only subscribers in good standing may </a:t>
            </a:r>
            <a:r>
              <a:rPr lang="en-CA" sz="2800" b="1" cap="none" dirty="0" smtClean="0">
                <a:latin typeface="Calibri" charset="0"/>
                <a:ea typeface="Calibri" charset="0"/>
                <a:cs typeface="Calibri" charset="0"/>
              </a:rPr>
              <a:t>vote</a:t>
            </a:r>
            <a:endParaRPr lang="en-US" sz="2800" b="1" cap="none" dirty="0">
              <a:latin typeface="Calibri" charset="0"/>
              <a:ea typeface="Calibri" charset="0"/>
              <a:cs typeface="Calibri" charset="0"/>
            </a:endParaRPr>
          </a:p>
        </p:txBody>
      </p:sp>
    </p:spTree>
    <p:extLst>
      <p:ext uri="{BB962C8B-B14F-4D97-AF65-F5344CB8AC3E}">
        <p14:creationId xmlns:p14="http://schemas.microsoft.com/office/powerpoint/2010/main" val="1389131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Questions?</a:t>
            </a:r>
            <a:endParaRPr lang="en-CA" dirty="0"/>
          </a:p>
        </p:txBody>
      </p:sp>
    </p:spTree>
    <p:extLst>
      <p:ext uri="{BB962C8B-B14F-4D97-AF65-F5344CB8AC3E}">
        <p14:creationId xmlns:p14="http://schemas.microsoft.com/office/powerpoint/2010/main" val="878702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ESIS AT WORK</a:t>
            </a:r>
          </a:p>
        </p:txBody>
      </p:sp>
      <p:sp>
        <p:nvSpPr>
          <p:cNvPr id="3" name="Subtitle 2"/>
          <p:cNvSpPr>
            <a:spLocks noGrp="1"/>
          </p:cNvSpPr>
          <p:nvPr>
            <p:ph type="subTitle" idx="1"/>
          </p:nvPr>
        </p:nvSpPr>
        <p:spPr/>
        <p:txBody>
          <a:bodyPr/>
          <a:lstStyle/>
          <a:p>
            <a:r>
              <a:rPr lang="en-CA" dirty="0" smtClean="0"/>
              <a:t>OPERATIONAL UPDATE</a:t>
            </a:r>
            <a:endParaRPr lang="en-CA" dirty="0"/>
          </a:p>
        </p:txBody>
      </p:sp>
    </p:spTree>
    <p:extLst>
      <p:ext uri="{BB962C8B-B14F-4D97-AF65-F5344CB8AC3E}">
        <p14:creationId xmlns:p14="http://schemas.microsoft.com/office/powerpoint/2010/main" val="1969807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2016 FINANCIAL STATEMENTS</a:t>
            </a:r>
            <a:endParaRPr lang="en-CA" dirty="0"/>
          </a:p>
        </p:txBody>
      </p:sp>
      <p:sp>
        <p:nvSpPr>
          <p:cNvPr id="3" name="Subtitle 2"/>
          <p:cNvSpPr>
            <a:spLocks noGrp="1"/>
          </p:cNvSpPr>
          <p:nvPr>
            <p:ph type="subTitle" idx="1"/>
          </p:nvPr>
        </p:nvSpPr>
        <p:spPr/>
        <p:txBody>
          <a:bodyPr/>
          <a:lstStyle/>
          <a:p>
            <a:endParaRPr lang="en-CA" dirty="0"/>
          </a:p>
        </p:txBody>
      </p:sp>
    </p:spTree>
    <p:extLst>
      <p:ext uri="{BB962C8B-B14F-4D97-AF65-F5344CB8AC3E}">
        <p14:creationId xmlns:p14="http://schemas.microsoft.com/office/powerpoint/2010/main" val="1215625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Questions?</a:t>
            </a:r>
            <a:endParaRPr lang="en-CA" dirty="0"/>
          </a:p>
        </p:txBody>
      </p:sp>
    </p:spTree>
    <p:extLst>
      <p:ext uri="{BB962C8B-B14F-4D97-AF65-F5344CB8AC3E}">
        <p14:creationId xmlns:p14="http://schemas.microsoft.com/office/powerpoint/2010/main" val="1757595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CONNECTING CANADIANS</a:t>
            </a:r>
            <a:endParaRPr lang="en-CA" dirty="0"/>
          </a:p>
        </p:txBody>
      </p:sp>
      <p:sp>
        <p:nvSpPr>
          <p:cNvPr id="3" name="Subtitle 2"/>
          <p:cNvSpPr>
            <a:spLocks noGrp="1"/>
          </p:cNvSpPr>
          <p:nvPr>
            <p:ph type="subTitle" idx="1"/>
          </p:nvPr>
        </p:nvSpPr>
        <p:spPr/>
        <p:txBody>
          <a:bodyPr/>
          <a:lstStyle/>
          <a:p>
            <a:r>
              <a:rPr lang="en-CA" dirty="0" smtClean="0"/>
              <a:t>PROJECT UPDATE</a:t>
            </a:r>
            <a:endParaRPr lang="en-CA" dirty="0"/>
          </a:p>
        </p:txBody>
      </p:sp>
    </p:spTree>
    <p:extLst>
      <p:ext uri="{BB962C8B-B14F-4D97-AF65-F5344CB8AC3E}">
        <p14:creationId xmlns:p14="http://schemas.microsoft.com/office/powerpoint/2010/main" val="1192221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Connecting Canadian Project</a:t>
            </a:r>
            <a:endParaRPr lang="en-US" dirty="0"/>
          </a:p>
        </p:txBody>
      </p:sp>
      <p:sp>
        <p:nvSpPr>
          <p:cNvPr id="3" name="Content Placeholder 2"/>
          <p:cNvSpPr>
            <a:spLocks noGrp="1"/>
          </p:cNvSpPr>
          <p:nvPr>
            <p:ph sz="quarter" idx="13"/>
          </p:nvPr>
        </p:nvSpPr>
        <p:spPr>
          <a:xfrm>
            <a:off x="514351" y="2069040"/>
            <a:ext cx="7796030" cy="3311189"/>
          </a:xfrm>
        </p:spPr>
        <p:txBody>
          <a:bodyPr>
            <a:normAutofit fontScale="92500" lnSpcReduction="20000"/>
          </a:bodyPr>
          <a:lstStyle/>
          <a:p>
            <a:pPr lvl="0"/>
            <a:r>
              <a:rPr lang="en-CA" dirty="0" smtClean="0"/>
              <a:t>3-year project:</a:t>
            </a:r>
            <a:br>
              <a:rPr lang="en-CA" dirty="0" smtClean="0"/>
            </a:br>
            <a:r>
              <a:rPr lang="en-CA" dirty="0" smtClean="0"/>
              <a:t>2015–2016	2016–2017		2017–2018</a:t>
            </a:r>
            <a:endParaRPr lang="en-US" dirty="0"/>
          </a:p>
          <a:p>
            <a:pPr lvl="0"/>
            <a:r>
              <a:rPr lang="en-CA" dirty="0" smtClean="0"/>
              <a:t>13 Internet Service Providers  </a:t>
            </a:r>
            <a:r>
              <a:rPr lang="en-CA" dirty="0"/>
              <a:t>under guidance of Columbia Broadband Corp (CBBC)</a:t>
            </a:r>
            <a:endParaRPr lang="en-US" dirty="0"/>
          </a:p>
          <a:p>
            <a:r>
              <a:rPr lang="en-CA" dirty="0" smtClean="0"/>
              <a:t>Initial </a:t>
            </a:r>
            <a:r>
              <a:rPr lang="en-CA" dirty="0"/>
              <a:t>Grant money </a:t>
            </a:r>
            <a:r>
              <a:rPr lang="en-CA" dirty="0" smtClean="0"/>
              <a:t>was delayed </a:t>
            </a:r>
            <a:r>
              <a:rPr lang="en-CA" dirty="0"/>
              <a:t>until February 2016 – procurement and construction schedule still expected to be met.  ESIS Board and staff met the challenge.</a:t>
            </a:r>
            <a:endParaRPr lang="en-US" dirty="0"/>
          </a:p>
          <a:p>
            <a:r>
              <a:rPr lang="en-CA" dirty="0" smtClean="0"/>
              <a:t>March </a:t>
            </a:r>
            <a:r>
              <a:rPr lang="en-CA" dirty="0"/>
              <a:t>31, 2017 end of 2</a:t>
            </a:r>
            <a:r>
              <a:rPr lang="en-CA" baseline="30000" dirty="0"/>
              <a:t>nd</a:t>
            </a:r>
            <a:r>
              <a:rPr lang="en-CA" dirty="0"/>
              <a:t> phase.  On schedule.  </a:t>
            </a:r>
            <a:r>
              <a:rPr lang="en-CA" dirty="0" smtClean="0"/>
              <a:t>18 sites </a:t>
            </a:r>
            <a:r>
              <a:rPr lang="en-CA" dirty="0"/>
              <a:t>upgraded, tested and </a:t>
            </a:r>
            <a:r>
              <a:rPr lang="en-CA" dirty="0" smtClean="0"/>
              <a:t>functional.</a:t>
            </a:r>
            <a:endParaRPr lang="en-US" dirty="0"/>
          </a:p>
        </p:txBody>
      </p:sp>
    </p:spTree>
    <p:extLst>
      <p:ext uri="{BB962C8B-B14F-4D97-AF65-F5344CB8AC3E}">
        <p14:creationId xmlns:p14="http://schemas.microsoft.com/office/powerpoint/2010/main" val="1312613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163" t="2821" r="1973" b="2987"/>
          <a:stretch/>
        </p:blipFill>
        <p:spPr>
          <a:xfrm>
            <a:off x="0" y="0"/>
            <a:ext cx="9127084" cy="6858000"/>
          </a:xfrm>
        </p:spPr>
      </p:pic>
    </p:spTree>
    <p:extLst>
      <p:ext uri="{BB962C8B-B14F-4D97-AF65-F5344CB8AC3E}">
        <p14:creationId xmlns:p14="http://schemas.microsoft.com/office/powerpoint/2010/main" val="2065523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Connecting Canadian Project </a:t>
            </a:r>
            <a:r>
              <a:rPr lang="en-US" sz="2800" dirty="0" smtClean="0"/>
              <a:t>(cont’d)</a:t>
            </a:r>
            <a:endParaRPr lang="en-US" sz="2800" dirty="0"/>
          </a:p>
        </p:txBody>
      </p:sp>
      <p:sp>
        <p:nvSpPr>
          <p:cNvPr id="3" name="Content Placeholder 2"/>
          <p:cNvSpPr>
            <a:spLocks noGrp="1"/>
          </p:cNvSpPr>
          <p:nvPr>
            <p:ph sz="quarter" idx="13"/>
          </p:nvPr>
        </p:nvSpPr>
        <p:spPr/>
        <p:txBody>
          <a:bodyPr>
            <a:normAutofit/>
          </a:bodyPr>
          <a:lstStyle/>
          <a:p>
            <a:pPr lvl="0"/>
            <a:r>
              <a:rPr lang="en-CA" dirty="0" smtClean="0"/>
              <a:t>320 </a:t>
            </a:r>
            <a:r>
              <a:rPr lang="en-CA" dirty="0"/>
              <a:t>out of 325 </a:t>
            </a:r>
            <a:r>
              <a:rPr lang="en-CA" dirty="0" smtClean="0"/>
              <a:t>subscriber upgrades </a:t>
            </a:r>
            <a:r>
              <a:rPr lang="en-CA" dirty="0"/>
              <a:t>complete, 5 remaining waiting for seasonal subscriber </a:t>
            </a:r>
            <a:r>
              <a:rPr lang="en-CA" dirty="0" smtClean="0"/>
              <a:t>returns</a:t>
            </a:r>
            <a:r>
              <a:rPr lang="en-CA" dirty="0"/>
              <a:t> </a:t>
            </a:r>
            <a:endParaRPr lang="en-US" dirty="0"/>
          </a:p>
          <a:p>
            <a:pPr lvl="0"/>
            <a:r>
              <a:rPr lang="en-CA" dirty="0"/>
              <a:t>Some sites hidden in the trees remain </a:t>
            </a:r>
            <a:r>
              <a:rPr lang="en-CA" dirty="0" smtClean="0"/>
              <a:t>challenging; </a:t>
            </a:r>
            <a:r>
              <a:rPr lang="en-CA" dirty="0"/>
              <a:t>doing our best to achieve best signal possible.</a:t>
            </a:r>
            <a:endParaRPr lang="en-US" dirty="0"/>
          </a:p>
          <a:p>
            <a:endParaRPr lang="en-CA" dirty="0" smtClean="0"/>
          </a:p>
          <a:p>
            <a:pPr marL="0" indent="0">
              <a:buNone/>
            </a:pPr>
            <a:r>
              <a:rPr lang="en-CA" b="1" dirty="0" smtClean="0"/>
              <a:t>Timeline: </a:t>
            </a:r>
            <a:r>
              <a:rPr lang="en-CA" dirty="0" smtClean="0"/>
              <a:t>Third phase April 2017 to March 2018.  Expect to complete by December 2017</a:t>
            </a:r>
          </a:p>
        </p:txBody>
      </p:sp>
    </p:spTree>
    <p:extLst>
      <p:ext uri="{BB962C8B-B14F-4D97-AF65-F5344CB8AC3E}">
        <p14:creationId xmlns:p14="http://schemas.microsoft.com/office/powerpoint/2010/main" val="1658138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Connecting Canadian Project </a:t>
            </a:r>
            <a:r>
              <a:rPr lang="en-US" sz="2800" dirty="0" smtClean="0"/>
              <a:t>(cont’d)</a:t>
            </a:r>
            <a:endParaRPr lang="en-US" sz="2800" dirty="0"/>
          </a:p>
        </p:txBody>
      </p:sp>
      <p:sp>
        <p:nvSpPr>
          <p:cNvPr id="3" name="Content Placeholder 2"/>
          <p:cNvSpPr>
            <a:spLocks noGrp="1"/>
          </p:cNvSpPr>
          <p:nvPr>
            <p:ph sz="quarter" idx="13"/>
          </p:nvPr>
        </p:nvSpPr>
        <p:spPr/>
        <p:txBody>
          <a:bodyPr>
            <a:normAutofit/>
          </a:bodyPr>
          <a:lstStyle/>
          <a:p>
            <a:pPr lvl="0"/>
            <a:r>
              <a:rPr lang="en-CA" smtClean="0"/>
              <a:t>3</a:t>
            </a:r>
            <a:r>
              <a:rPr lang="en-CA" baseline="30000" smtClean="0"/>
              <a:t>rd</a:t>
            </a:r>
            <a:r>
              <a:rPr lang="en-CA" smtClean="0"/>
              <a:t> phase </a:t>
            </a:r>
            <a:r>
              <a:rPr lang="en-CA" dirty="0"/>
              <a:t>of project – new and upgrade of 5 sites:</a:t>
            </a:r>
            <a:endParaRPr lang="en-US" sz="2000" dirty="0"/>
          </a:p>
          <a:p>
            <a:pPr lvl="1"/>
            <a:r>
              <a:rPr lang="en-CA" dirty="0"/>
              <a:t>Kokanee Springs – new tower</a:t>
            </a:r>
            <a:endParaRPr lang="en-US" sz="1800" dirty="0"/>
          </a:p>
          <a:p>
            <a:pPr lvl="1"/>
            <a:r>
              <a:rPr lang="en-CA" dirty="0"/>
              <a:t>Russ Anderson – upgrade to tower</a:t>
            </a:r>
            <a:endParaRPr lang="en-US" sz="1800" dirty="0"/>
          </a:p>
          <a:p>
            <a:pPr lvl="1"/>
            <a:r>
              <a:rPr lang="en-CA" dirty="0"/>
              <a:t>Queen’s Bay – new site to serve Pilot Bay and potential new subs in Proctor area</a:t>
            </a:r>
            <a:endParaRPr lang="en-US" sz="1800" dirty="0"/>
          </a:p>
          <a:p>
            <a:pPr lvl="1"/>
            <a:r>
              <a:rPr lang="en-CA" dirty="0"/>
              <a:t>Woodbury Resort and Village area – already functional (April 2017)</a:t>
            </a:r>
            <a:endParaRPr lang="en-US" sz="1800" dirty="0"/>
          </a:p>
          <a:p>
            <a:pPr lvl="1"/>
            <a:r>
              <a:rPr lang="en-CA" dirty="0"/>
              <a:t>New mast to improve Fish Hawk </a:t>
            </a:r>
            <a:r>
              <a:rPr lang="en-CA" dirty="0" smtClean="0"/>
              <a:t>signal</a:t>
            </a:r>
            <a:endParaRPr lang="en-US" sz="1800" dirty="0"/>
          </a:p>
        </p:txBody>
      </p:sp>
    </p:spTree>
    <p:extLst>
      <p:ext uri="{BB962C8B-B14F-4D97-AF65-F5344CB8AC3E}">
        <p14:creationId xmlns:p14="http://schemas.microsoft.com/office/powerpoint/2010/main" val="1285235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Connecting Canadian Project </a:t>
            </a:r>
            <a:r>
              <a:rPr lang="en-US" sz="2800" dirty="0" smtClean="0"/>
              <a:t>(cont’d)</a:t>
            </a:r>
            <a:endParaRPr lang="en-US" sz="2800" dirty="0"/>
          </a:p>
        </p:txBody>
      </p:sp>
      <p:sp>
        <p:nvSpPr>
          <p:cNvPr id="3" name="Content Placeholder 2"/>
          <p:cNvSpPr>
            <a:spLocks noGrp="1"/>
          </p:cNvSpPr>
          <p:nvPr>
            <p:ph sz="quarter" idx="13"/>
          </p:nvPr>
        </p:nvSpPr>
        <p:spPr/>
        <p:txBody>
          <a:bodyPr>
            <a:normAutofit/>
          </a:bodyPr>
          <a:lstStyle/>
          <a:p>
            <a:pPr lvl="0"/>
            <a:r>
              <a:rPr lang="en-CA" dirty="0"/>
              <a:t>New Technology improvements – subject to new funding likely from Fed</a:t>
            </a:r>
            <a:endParaRPr lang="en-US" sz="2000" dirty="0"/>
          </a:p>
          <a:p>
            <a:pPr lvl="1"/>
            <a:r>
              <a:rPr lang="en-CA" dirty="0"/>
              <a:t>Potential CRTC announcement in the works?</a:t>
            </a:r>
            <a:endParaRPr lang="en-US" sz="1800" dirty="0"/>
          </a:p>
          <a:p>
            <a:pPr lvl="1"/>
            <a:r>
              <a:rPr lang="en-CA" dirty="0"/>
              <a:t>Fibre and new radio technology, LTE, 5G, etc.  will be looked at.</a:t>
            </a:r>
            <a:endParaRPr lang="en-US" sz="1800" dirty="0"/>
          </a:p>
          <a:p>
            <a:pPr lvl="0"/>
            <a:endParaRPr lang="en-US" sz="1800" dirty="0"/>
          </a:p>
        </p:txBody>
      </p:sp>
    </p:spTree>
    <p:extLst>
      <p:ext uri="{BB962C8B-B14F-4D97-AF65-F5344CB8AC3E}">
        <p14:creationId xmlns:p14="http://schemas.microsoft.com/office/powerpoint/2010/main" val="64311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Connecting Canadian Project </a:t>
            </a:r>
            <a:r>
              <a:rPr lang="en-US" sz="2800" dirty="0" smtClean="0"/>
              <a:t>(cont’d)</a:t>
            </a:r>
            <a:endParaRPr lang="en-US" sz="2800" dirty="0"/>
          </a:p>
        </p:txBody>
      </p:sp>
      <p:sp>
        <p:nvSpPr>
          <p:cNvPr id="3" name="Content Placeholder 2"/>
          <p:cNvSpPr>
            <a:spLocks noGrp="1"/>
          </p:cNvSpPr>
          <p:nvPr>
            <p:ph sz="quarter" idx="13"/>
          </p:nvPr>
        </p:nvSpPr>
        <p:spPr/>
        <p:txBody>
          <a:bodyPr>
            <a:normAutofit/>
          </a:bodyPr>
          <a:lstStyle/>
          <a:p>
            <a:r>
              <a:rPr lang="en-CA" dirty="0"/>
              <a:t>Success from the work of many.  Initiative and dedication of our staff and many hours invested by the Board and members of the local community.  </a:t>
            </a:r>
            <a:endParaRPr lang="en-CA" dirty="0" smtClean="0"/>
          </a:p>
          <a:p>
            <a:pPr marL="0" indent="0" algn="ctr">
              <a:buNone/>
            </a:pPr>
            <a:endParaRPr lang="en-CA" b="1" i="1" dirty="0" smtClean="0"/>
          </a:p>
          <a:p>
            <a:pPr marL="0" indent="0" algn="ctr">
              <a:buNone/>
            </a:pPr>
            <a:r>
              <a:rPr lang="en-CA" b="1" i="1" dirty="0" smtClean="0"/>
              <a:t>Many </a:t>
            </a:r>
            <a:r>
              <a:rPr lang="en-CA" b="1" i="1" dirty="0"/>
              <a:t>thanks to all of you </a:t>
            </a:r>
            <a:r>
              <a:rPr lang="en-CA" b="1" i="1" dirty="0" smtClean="0"/>
              <a:t/>
            </a:r>
            <a:br>
              <a:rPr lang="en-CA" b="1" i="1" dirty="0" smtClean="0"/>
            </a:br>
            <a:r>
              <a:rPr lang="en-CA" b="1" i="1" dirty="0" smtClean="0"/>
              <a:t>for </a:t>
            </a:r>
            <a:r>
              <a:rPr lang="en-CA" b="1" i="1" dirty="0"/>
              <a:t>helping us get this far.</a:t>
            </a:r>
            <a:endParaRPr lang="en-US" sz="2000" b="1" i="1" dirty="0"/>
          </a:p>
        </p:txBody>
      </p:sp>
    </p:spTree>
    <p:extLst>
      <p:ext uri="{BB962C8B-B14F-4D97-AF65-F5344CB8AC3E}">
        <p14:creationId xmlns:p14="http://schemas.microsoft.com/office/powerpoint/2010/main" val="1318640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Questions?</a:t>
            </a:r>
            <a:endParaRPr lang="en-CA" dirty="0"/>
          </a:p>
        </p:txBody>
      </p:sp>
    </p:spTree>
    <p:extLst>
      <p:ext uri="{BB962C8B-B14F-4D97-AF65-F5344CB8AC3E}">
        <p14:creationId xmlns:p14="http://schemas.microsoft.com/office/powerpoint/2010/main" val="111776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1" y="1006338"/>
            <a:ext cx="7797662" cy="939247"/>
          </a:xfrm>
        </p:spPr>
        <p:txBody>
          <a:bodyPr>
            <a:noAutofit/>
          </a:bodyPr>
          <a:lstStyle/>
          <a:p>
            <a:pPr algn="ctr"/>
            <a:r>
              <a:rPr lang="en-CA" sz="6000" dirty="0"/>
              <a:t>BLUE POINT FIBRE  BLDG</a:t>
            </a:r>
          </a:p>
        </p:txBody>
      </p:sp>
      <p:pic>
        <p:nvPicPr>
          <p:cNvPr id="3" name="Picture 2"/>
          <p:cNvPicPr>
            <a:picLocks noChangeAspect="1"/>
          </p:cNvPicPr>
          <p:nvPr/>
        </p:nvPicPr>
        <p:blipFill rotWithShape="1">
          <a:blip r:embed="rId2"/>
          <a:srcRect l="2029" t="23189" b="12752"/>
          <a:stretch/>
        </p:blipFill>
        <p:spPr>
          <a:xfrm>
            <a:off x="745434" y="2217669"/>
            <a:ext cx="7300292" cy="2784199"/>
          </a:xfrm>
          <a:prstGeom prst="rect">
            <a:avLst/>
          </a:prstGeom>
        </p:spPr>
      </p:pic>
    </p:spTree>
    <p:extLst>
      <p:ext uri="{BB962C8B-B14F-4D97-AF65-F5344CB8AC3E}">
        <p14:creationId xmlns:p14="http://schemas.microsoft.com/office/powerpoint/2010/main" val="19136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Formal Business</a:t>
            </a:r>
            <a:endParaRPr lang="en-CA" dirty="0"/>
          </a:p>
        </p:txBody>
      </p:sp>
      <p:sp>
        <p:nvSpPr>
          <p:cNvPr id="3" name="Subtitle 2"/>
          <p:cNvSpPr>
            <a:spLocks noGrp="1"/>
          </p:cNvSpPr>
          <p:nvPr>
            <p:ph type="subTitle" idx="1"/>
          </p:nvPr>
        </p:nvSpPr>
        <p:spPr/>
        <p:txBody>
          <a:bodyPr>
            <a:normAutofit fontScale="62500" lnSpcReduction="20000"/>
          </a:bodyPr>
          <a:lstStyle/>
          <a:p>
            <a:r>
              <a:rPr lang="en-US" sz="4500" dirty="0" smtClean="0"/>
              <a:t>CHANGES + Directors</a:t>
            </a:r>
            <a:endParaRPr lang="en-US" sz="4500" dirty="0"/>
          </a:p>
        </p:txBody>
      </p:sp>
    </p:spTree>
    <p:extLst>
      <p:ext uri="{BB962C8B-B14F-4D97-AF65-F5344CB8AC3E}">
        <p14:creationId xmlns:p14="http://schemas.microsoft.com/office/powerpoint/2010/main" val="1723650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57250"/>
            <a:ext cx="9144000" cy="300082"/>
          </a:xfrm>
          <a:prstGeom prst="rect">
            <a:avLst/>
          </a:prstGeom>
          <a:noFill/>
        </p:spPr>
        <p:txBody>
          <a:bodyPr wrap="square" rtlCol="0">
            <a:spAutoFit/>
          </a:bodyPr>
          <a:lstStyle/>
          <a:p>
            <a:endParaRPr lang="en-CA" sz="1350" dirty="0"/>
          </a:p>
        </p:txBody>
      </p:sp>
      <p:sp>
        <p:nvSpPr>
          <p:cNvPr id="4" name="Title 3"/>
          <p:cNvSpPr>
            <a:spLocks noGrp="1"/>
          </p:cNvSpPr>
          <p:nvPr>
            <p:ph type="title"/>
          </p:nvPr>
        </p:nvSpPr>
        <p:spPr/>
        <p:txBody>
          <a:bodyPr/>
          <a:lstStyle/>
          <a:p>
            <a:endParaRPr lang="en-CA" dirty="0"/>
          </a:p>
        </p:txBody>
      </p:sp>
      <p:sp>
        <p:nvSpPr>
          <p:cNvPr id="5" name="Content Placeholder 4"/>
          <p:cNvSpPr>
            <a:spLocks noGrp="1"/>
          </p:cNvSpPr>
          <p:nvPr>
            <p:ph sz="quarter" idx="13"/>
          </p:nvPr>
        </p:nvSpPr>
        <p:spPr/>
        <p:txBody>
          <a:bodyPr anchor="t" anchorCtr="0"/>
          <a:lstStyle/>
          <a:p>
            <a:pPr marL="0" indent="0">
              <a:buNone/>
            </a:pPr>
            <a:r>
              <a:rPr lang="en-CA" b="1" cap="none" dirty="0" smtClean="0">
                <a:latin typeface="Calibri" charset="0"/>
                <a:ea typeface="Calibri" charset="0"/>
                <a:cs typeface="Calibri" charset="0"/>
              </a:rPr>
              <a:t>The Board of Directors of the East Shore Internet Society recommends the following changes to the Bylaws of the East Shore Internet Society, each amendment to be voted on by the General Membership at the Annual General Meeting held today, May 23, 2017.</a:t>
            </a:r>
            <a:endParaRPr lang="en-CA" b="1" cap="none" dirty="0">
              <a:latin typeface="Calibri" charset="0"/>
              <a:ea typeface="Calibri" charset="0"/>
              <a:cs typeface="Calibri" charset="0"/>
            </a:endParaRPr>
          </a:p>
        </p:txBody>
      </p:sp>
    </p:spTree>
    <p:extLst>
      <p:ext uri="{BB962C8B-B14F-4D97-AF65-F5344CB8AC3E}">
        <p14:creationId xmlns:p14="http://schemas.microsoft.com/office/powerpoint/2010/main" val="1348949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57250"/>
            <a:ext cx="9144000" cy="300082"/>
          </a:xfrm>
          <a:prstGeom prst="rect">
            <a:avLst/>
          </a:prstGeom>
          <a:noFill/>
        </p:spPr>
        <p:txBody>
          <a:bodyPr wrap="square" rtlCol="0">
            <a:spAutoFit/>
          </a:bodyPr>
          <a:lstStyle/>
          <a:p>
            <a:endParaRPr lang="en-CA" sz="1350" dirty="0"/>
          </a:p>
        </p:txBody>
      </p:sp>
      <p:sp>
        <p:nvSpPr>
          <p:cNvPr id="4" name="Title 3"/>
          <p:cNvSpPr>
            <a:spLocks noGrp="1"/>
          </p:cNvSpPr>
          <p:nvPr>
            <p:ph type="title"/>
          </p:nvPr>
        </p:nvSpPr>
        <p:spPr/>
        <p:txBody>
          <a:bodyPr/>
          <a:lstStyle/>
          <a:p>
            <a:r>
              <a:rPr lang="en-CA" dirty="0" smtClean="0"/>
              <a:t>CHANGE 1</a:t>
            </a:r>
            <a:br>
              <a:rPr lang="en-CA" dirty="0" smtClean="0"/>
            </a:br>
            <a:r>
              <a:rPr lang="en-CA" b="1" cap="none" dirty="0">
                <a:latin typeface="Calibri" charset="0"/>
                <a:ea typeface="Calibri" charset="0"/>
                <a:cs typeface="Calibri" charset="0"/>
              </a:rPr>
              <a:t>Be it resolved that: </a:t>
            </a:r>
            <a:endParaRPr lang="en-CA" dirty="0"/>
          </a:p>
        </p:txBody>
      </p:sp>
      <p:sp>
        <p:nvSpPr>
          <p:cNvPr id="5" name="Content Placeholder 4"/>
          <p:cNvSpPr>
            <a:spLocks noGrp="1"/>
          </p:cNvSpPr>
          <p:nvPr>
            <p:ph sz="quarter" idx="13"/>
          </p:nvPr>
        </p:nvSpPr>
        <p:spPr/>
        <p:txBody>
          <a:bodyPr anchor="t" anchorCtr="0"/>
          <a:lstStyle/>
          <a:p>
            <a:pPr marL="0" indent="0">
              <a:buNone/>
            </a:pPr>
            <a:r>
              <a:rPr lang="en-CA" b="1" cap="none" dirty="0" smtClean="0">
                <a:latin typeface="Calibri" charset="0"/>
                <a:ea typeface="Calibri" charset="0"/>
                <a:cs typeface="Calibri" charset="0"/>
              </a:rPr>
              <a:t>In order to provide continuity of experience and expertise to the East Shore Internet Society Board of Directors, half of the director shall stand for one year term and half shall stand for a two year term at the Annual General Meeting to be held on May 23, 2017.  Thereafter the Board of Directors will be elected to a two year term.</a:t>
            </a:r>
            <a:endParaRPr lang="en-CA" b="1" cap="none" dirty="0">
              <a:latin typeface="Calibri" charset="0"/>
              <a:ea typeface="Calibri" charset="0"/>
              <a:cs typeface="Calibri" charset="0"/>
            </a:endParaRPr>
          </a:p>
        </p:txBody>
      </p:sp>
    </p:spTree>
    <p:extLst>
      <p:ext uri="{BB962C8B-B14F-4D97-AF65-F5344CB8AC3E}">
        <p14:creationId xmlns:p14="http://schemas.microsoft.com/office/powerpoint/2010/main" val="347740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57250"/>
            <a:ext cx="9144000" cy="300082"/>
          </a:xfrm>
          <a:prstGeom prst="rect">
            <a:avLst/>
          </a:prstGeom>
          <a:noFill/>
        </p:spPr>
        <p:txBody>
          <a:bodyPr wrap="square" rtlCol="0">
            <a:spAutoFit/>
          </a:bodyPr>
          <a:lstStyle/>
          <a:p>
            <a:endParaRPr lang="en-CA" sz="1350" dirty="0"/>
          </a:p>
        </p:txBody>
      </p:sp>
      <p:sp>
        <p:nvSpPr>
          <p:cNvPr id="4" name="Title 3"/>
          <p:cNvSpPr>
            <a:spLocks noGrp="1"/>
          </p:cNvSpPr>
          <p:nvPr>
            <p:ph type="title"/>
          </p:nvPr>
        </p:nvSpPr>
        <p:spPr/>
        <p:txBody>
          <a:bodyPr/>
          <a:lstStyle/>
          <a:p>
            <a:r>
              <a:rPr lang="en-CA" dirty="0"/>
              <a:t>CHANGE </a:t>
            </a:r>
            <a:r>
              <a:rPr lang="en-CA" dirty="0" smtClean="0"/>
              <a:t>2</a:t>
            </a:r>
            <a:br>
              <a:rPr lang="en-CA" dirty="0" smtClean="0"/>
            </a:br>
            <a:r>
              <a:rPr lang="en-CA" b="1" cap="none" dirty="0">
                <a:latin typeface="Calibri" charset="0"/>
                <a:ea typeface="Calibri" charset="0"/>
                <a:cs typeface="Calibri" charset="0"/>
              </a:rPr>
              <a:t>Be it resolved that: </a:t>
            </a:r>
            <a:endParaRPr lang="en-CA" dirty="0"/>
          </a:p>
        </p:txBody>
      </p:sp>
      <p:sp>
        <p:nvSpPr>
          <p:cNvPr id="5" name="Content Placeholder 4"/>
          <p:cNvSpPr>
            <a:spLocks noGrp="1"/>
          </p:cNvSpPr>
          <p:nvPr>
            <p:ph sz="quarter" idx="13"/>
          </p:nvPr>
        </p:nvSpPr>
        <p:spPr/>
        <p:txBody>
          <a:bodyPr anchor="t" anchorCtr="0"/>
          <a:lstStyle/>
          <a:p>
            <a:pPr marL="0" indent="0">
              <a:buNone/>
            </a:pPr>
            <a:r>
              <a:rPr lang="en-CA" b="1" cap="none" dirty="0" smtClean="0">
                <a:latin typeface="Calibri" charset="0"/>
                <a:ea typeface="Calibri" charset="0"/>
                <a:cs typeface="Calibri" charset="0"/>
              </a:rPr>
              <a:t>The number of Directors for the East Shore Internet Society shall be set a minimum of three and a maximum of ten permanent Directors.</a:t>
            </a:r>
            <a:endParaRPr lang="en-CA" b="1" cap="none" dirty="0">
              <a:latin typeface="Calibri" charset="0"/>
              <a:ea typeface="Calibri" charset="0"/>
              <a:cs typeface="Calibri" charset="0"/>
            </a:endParaRPr>
          </a:p>
        </p:txBody>
      </p:sp>
    </p:spTree>
    <p:extLst>
      <p:ext uri="{BB962C8B-B14F-4D97-AF65-F5344CB8AC3E}">
        <p14:creationId xmlns:p14="http://schemas.microsoft.com/office/powerpoint/2010/main" val="1869836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57250"/>
            <a:ext cx="9144000" cy="300082"/>
          </a:xfrm>
          <a:prstGeom prst="rect">
            <a:avLst/>
          </a:prstGeom>
          <a:noFill/>
        </p:spPr>
        <p:txBody>
          <a:bodyPr wrap="square" rtlCol="0">
            <a:spAutoFit/>
          </a:bodyPr>
          <a:lstStyle/>
          <a:p>
            <a:endParaRPr lang="en-CA" sz="1350" dirty="0"/>
          </a:p>
        </p:txBody>
      </p:sp>
      <p:sp>
        <p:nvSpPr>
          <p:cNvPr id="4" name="Title 3"/>
          <p:cNvSpPr>
            <a:spLocks noGrp="1"/>
          </p:cNvSpPr>
          <p:nvPr>
            <p:ph type="title"/>
          </p:nvPr>
        </p:nvSpPr>
        <p:spPr/>
        <p:txBody>
          <a:bodyPr/>
          <a:lstStyle/>
          <a:p>
            <a:r>
              <a:rPr lang="en-CA" dirty="0"/>
              <a:t>CHANGE </a:t>
            </a:r>
            <a:r>
              <a:rPr lang="en-CA" dirty="0" smtClean="0"/>
              <a:t>3</a:t>
            </a:r>
            <a:br>
              <a:rPr lang="en-CA" dirty="0" smtClean="0"/>
            </a:br>
            <a:r>
              <a:rPr lang="en-CA" b="1" cap="none" dirty="0">
                <a:latin typeface="Calibri" charset="0"/>
                <a:ea typeface="Calibri" charset="0"/>
                <a:cs typeface="Calibri" charset="0"/>
              </a:rPr>
              <a:t>Be it resolved that: </a:t>
            </a:r>
            <a:endParaRPr lang="en-CA" dirty="0"/>
          </a:p>
        </p:txBody>
      </p:sp>
      <p:sp>
        <p:nvSpPr>
          <p:cNvPr id="5" name="Content Placeholder 4"/>
          <p:cNvSpPr>
            <a:spLocks noGrp="1"/>
          </p:cNvSpPr>
          <p:nvPr>
            <p:ph sz="quarter" idx="13"/>
          </p:nvPr>
        </p:nvSpPr>
        <p:spPr/>
        <p:txBody>
          <a:bodyPr anchor="t" anchorCtr="0"/>
          <a:lstStyle/>
          <a:p>
            <a:pPr marL="0" indent="0">
              <a:buNone/>
            </a:pPr>
            <a:r>
              <a:rPr lang="en-CA" b="1" cap="none" dirty="0" smtClean="0">
                <a:latin typeface="Calibri" charset="0"/>
                <a:ea typeface="Calibri" charset="0"/>
                <a:cs typeface="Calibri" charset="0"/>
              </a:rPr>
              <a:t>Voting by proxy will not be allowed at the general meetings of the East Shore Internet Society.</a:t>
            </a:r>
            <a:endParaRPr lang="en-CA" b="1" cap="none" dirty="0">
              <a:latin typeface="Calibri" charset="0"/>
              <a:ea typeface="Calibri" charset="0"/>
              <a:cs typeface="Calibri" charset="0"/>
            </a:endParaRPr>
          </a:p>
        </p:txBody>
      </p:sp>
    </p:spTree>
    <p:extLst>
      <p:ext uri="{BB962C8B-B14F-4D97-AF65-F5344CB8AC3E}">
        <p14:creationId xmlns:p14="http://schemas.microsoft.com/office/powerpoint/2010/main" val="27439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57250"/>
            <a:ext cx="9144000" cy="300082"/>
          </a:xfrm>
          <a:prstGeom prst="rect">
            <a:avLst/>
          </a:prstGeom>
          <a:noFill/>
        </p:spPr>
        <p:txBody>
          <a:bodyPr wrap="square" rtlCol="0">
            <a:spAutoFit/>
          </a:bodyPr>
          <a:lstStyle/>
          <a:p>
            <a:endParaRPr lang="en-CA" sz="1350" dirty="0"/>
          </a:p>
        </p:txBody>
      </p:sp>
      <p:sp>
        <p:nvSpPr>
          <p:cNvPr id="4" name="Title 3"/>
          <p:cNvSpPr>
            <a:spLocks noGrp="1"/>
          </p:cNvSpPr>
          <p:nvPr>
            <p:ph type="title"/>
          </p:nvPr>
        </p:nvSpPr>
        <p:spPr/>
        <p:txBody>
          <a:bodyPr/>
          <a:lstStyle/>
          <a:p>
            <a:r>
              <a:rPr lang="en-CA" dirty="0"/>
              <a:t>CHANGE </a:t>
            </a:r>
            <a:r>
              <a:rPr lang="en-CA" dirty="0" smtClean="0"/>
              <a:t>4</a:t>
            </a:r>
            <a:br>
              <a:rPr lang="en-CA" dirty="0" smtClean="0"/>
            </a:br>
            <a:r>
              <a:rPr lang="en-CA" b="1" cap="none" dirty="0">
                <a:latin typeface="Calibri" charset="0"/>
                <a:ea typeface="Calibri" charset="0"/>
                <a:cs typeface="Calibri" charset="0"/>
              </a:rPr>
              <a:t>Be it resolved that: </a:t>
            </a:r>
            <a:endParaRPr lang="en-CA" dirty="0"/>
          </a:p>
        </p:txBody>
      </p:sp>
      <p:sp>
        <p:nvSpPr>
          <p:cNvPr id="5" name="Content Placeholder 4"/>
          <p:cNvSpPr>
            <a:spLocks noGrp="1"/>
          </p:cNvSpPr>
          <p:nvPr>
            <p:ph sz="quarter" idx="13"/>
          </p:nvPr>
        </p:nvSpPr>
        <p:spPr/>
        <p:txBody>
          <a:bodyPr anchor="t" anchorCtr="0"/>
          <a:lstStyle/>
          <a:p>
            <a:pPr marL="0" indent="0">
              <a:buNone/>
            </a:pPr>
            <a:r>
              <a:rPr lang="en-CA" b="1" cap="none" dirty="0" smtClean="0">
                <a:latin typeface="Calibri" charset="0"/>
                <a:ea typeface="Calibri" charset="0"/>
                <a:cs typeface="Calibri" charset="0"/>
              </a:rPr>
              <a:t>The annual renewal fee for membership in the East Shore Internet Society shall be $5.00.  The renewal fee will be included together with the January service invoice for each year subsequent to joining the East Shore Internet Society.</a:t>
            </a:r>
            <a:endParaRPr lang="en-CA" b="1" cap="none" dirty="0">
              <a:latin typeface="Calibri" charset="0"/>
              <a:ea typeface="Calibri" charset="0"/>
              <a:cs typeface="Calibri" charset="0"/>
            </a:endParaRPr>
          </a:p>
        </p:txBody>
      </p:sp>
    </p:spTree>
    <p:extLst>
      <p:ext uri="{BB962C8B-B14F-4D97-AF65-F5344CB8AC3E}">
        <p14:creationId xmlns:p14="http://schemas.microsoft.com/office/powerpoint/2010/main" val="396232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57250"/>
            <a:ext cx="9144000" cy="300082"/>
          </a:xfrm>
          <a:prstGeom prst="rect">
            <a:avLst/>
          </a:prstGeom>
          <a:noFill/>
        </p:spPr>
        <p:txBody>
          <a:bodyPr wrap="square" rtlCol="0">
            <a:spAutoFit/>
          </a:bodyPr>
          <a:lstStyle/>
          <a:p>
            <a:endParaRPr lang="en-CA" sz="1350" dirty="0"/>
          </a:p>
        </p:txBody>
      </p:sp>
      <p:sp>
        <p:nvSpPr>
          <p:cNvPr id="4" name="Title 3"/>
          <p:cNvSpPr>
            <a:spLocks noGrp="1"/>
          </p:cNvSpPr>
          <p:nvPr>
            <p:ph type="title"/>
          </p:nvPr>
        </p:nvSpPr>
        <p:spPr/>
        <p:txBody>
          <a:bodyPr/>
          <a:lstStyle/>
          <a:p>
            <a:r>
              <a:rPr lang="en-CA" dirty="0"/>
              <a:t>CHANGE </a:t>
            </a:r>
            <a:r>
              <a:rPr lang="en-CA" dirty="0" smtClean="0"/>
              <a:t>5</a:t>
            </a:r>
            <a:br>
              <a:rPr lang="en-CA" dirty="0" smtClean="0"/>
            </a:br>
            <a:r>
              <a:rPr lang="en-CA" b="1" cap="none" dirty="0" smtClean="0">
                <a:latin typeface="Calibri" charset="0"/>
                <a:ea typeface="Calibri" charset="0"/>
                <a:cs typeface="Calibri" charset="0"/>
              </a:rPr>
              <a:t>Be </a:t>
            </a:r>
            <a:r>
              <a:rPr lang="en-CA" b="1" cap="none" dirty="0">
                <a:latin typeface="Calibri" charset="0"/>
                <a:ea typeface="Calibri" charset="0"/>
                <a:cs typeface="Calibri" charset="0"/>
              </a:rPr>
              <a:t>it resolved that:</a:t>
            </a:r>
            <a:endParaRPr lang="en-CA" dirty="0"/>
          </a:p>
        </p:txBody>
      </p:sp>
      <p:sp>
        <p:nvSpPr>
          <p:cNvPr id="5" name="Content Placeholder 4"/>
          <p:cNvSpPr>
            <a:spLocks noGrp="1"/>
          </p:cNvSpPr>
          <p:nvPr>
            <p:ph sz="quarter" idx="13"/>
          </p:nvPr>
        </p:nvSpPr>
        <p:spPr/>
        <p:txBody>
          <a:bodyPr anchor="t" anchorCtr="0"/>
          <a:lstStyle/>
          <a:p>
            <a:pPr marL="0" indent="0">
              <a:buNone/>
            </a:pPr>
            <a:r>
              <a:rPr lang="en-CA" b="1" cap="none" dirty="0" smtClean="0">
                <a:latin typeface="Calibri" charset="0"/>
                <a:ea typeface="Calibri" charset="0"/>
                <a:cs typeface="Calibri" charset="0"/>
              </a:rPr>
              <a:t>Voting at the annual general meeting of the East Shore Internet Society will be restricted to those active subscriber members whose account is in good standing.  Non active and delinquent member shall not have the right to vote on special resolutions impacting the active subscriber members.</a:t>
            </a:r>
            <a:endParaRPr lang="en-CA" b="1" cap="none" dirty="0">
              <a:latin typeface="Calibri" charset="0"/>
              <a:ea typeface="Calibri" charset="0"/>
              <a:cs typeface="Calibri" charset="0"/>
            </a:endParaRPr>
          </a:p>
        </p:txBody>
      </p:sp>
    </p:spTree>
    <p:extLst>
      <p:ext uri="{BB962C8B-B14F-4D97-AF65-F5344CB8AC3E}">
        <p14:creationId xmlns:p14="http://schemas.microsoft.com/office/powerpoint/2010/main" val="1066319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57250"/>
            <a:ext cx="9144000" cy="300082"/>
          </a:xfrm>
          <a:prstGeom prst="rect">
            <a:avLst/>
          </a:prstGeom>
          <a:noFill/>
        </p:spPr>
        <p:txBody>
          <a:bodyPr wrap="square" rtlCol="0">
            <a:spAutoFit/>
          </a:bodyPr>
          <a:lstStyle/>
          <a:p>
            <a:endParaRPr lang="en-CA" sz="1350" dirty="0"/>
          </a:p>
        </p:txBody>
      </p:sp>
      <p:sp>
        <p:nvSpPr>
          <p:cNvPr id="4" name="Title 3"/>
          <p:cNvSpPr>
            <a:spLocks noGrp="1"/>
          </p:cNvSpPr>
          <p:nvPr>
            <p:ph type="title"/>
          </p:nvPr>
        </p:nvSpPr>
        <p:spPr/>
        <p:txBody>
          <a:bodyPr/>
          <a:lstStyle/>
          <a:p>
            <a:r>
              <a:rPr lang="en-CA" dirty="0"/>
              <a:t>CHANGE </a:t>
            </a:r>
            <a:r>
              <a:rPr lang="en-CA" dirty="0" smtClean="0"/>
              <a:t>6</a:t>
            </a:r>
            <a:br>
              <a:rPr lang="en-CA" dirty="0" smtClean="0"/>
            </a:br>
            <a:r>
              <a:rPr lang="en-CA" b="1" cap="none" dirty="0" smtClean="0">
                <a:latin typeface="Calibri" charset="0"/>
                <a:ea typeface="Calibri" charset="0"/>
                <a:cs typeface="Calibri" charset="0"/>
              </a:rPr>
              <a:t>Be </a:t>
            </a:r>
            <a:r>
              <a:rPr lang="en-CA" b="1" cap="none" dirty="0">
                <a:latin typeface="Calibri" charset="0"/>
                <a:ea typeface="Calibri" charset="0"/>
                <a:cs typeface="Calibri" charset="0"/>
              </a:rPr>
              <a:t>it resolved that:</a:t>
            </a:r>
            <a:endParaRPr lang="en-CA" dirty="0"/>
          </a:p>
        </p:txBody>
      </p:sp>
      <p:sp>
        <p:nvSpPr>
          <p:cNvPr id="5" name="Content Placeholder 4"/>
          <p:cNvSpPr>
            <a:spLocks noGrp="1"/>
          </p:cNvSpPr>
          <p:nvPr>
            <p:ph sz="quarter" idx="13"/>
          </p:nvPr>
        </p:nvSpPr>
        <p:spPr/>
        <p:txBody>
          <a:bodyPr anchor="t" anchorCtr="0"/>
          <a:lstStyle/>
          <a:p>
            <a:pPr marL="0" indent="0">
              <a:buNone/>
            </a:pPr>
            <a:r>
              <a:rPr lang="en-CA" b="1" cap="none" dirty="0" smtClean="0">
                <a:latin typeface="Calibri" charset="0"/>
                <a:ea typeface="Calibri" charset="0"/>
                <a:cs typeface="Calibri" charset="0"/>
              </a:rPr>
              <a:t>The Board of Directors of the East Shore Internet Society may appoint at their discretion, a maximum of five interim director, to represent new areas of service as provided by the East Shore Internet Society or areas of needed expertise not currently available within the Board. The term of the Interim Director shall be until the next Annual General Meeting of the East Shore Internet Society.</a:t>
            </a:r>
            <a:endParaRPr lang="en-CA" b="1" cap="none" dirty="0">
              <a:latin typeface="Calibri" charset="0"/>
              <a:ea typeface="Calibri" charset="0"/>
              <a:cs typeface="Calibri" charset="0"/>
            </a:endParaRPr>
          </a:p>
        </p:txBody>
      </p:sp>
    </p:spTree>
    <p:extLst>
      <p:ext uri="{BB962C8B-B14F-4D97-AF65-F5344CB8AC3E}">
        <p14:creationId xmlns:p14="http://schemas.microsoft.com/office/powerpoint/2010/main" val="629989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57250"/>
            <a:ext cx="9144000" cy="300082"/>
          </a:xfrm>
          <a:prstGeom prst="rect">
            <a:avLst/>
          </a:prstGeom>
          <a:noFill/>
        </p:spPr>
        <p:txBody>
          <a:bodyPr wrap="square" rtlCol="0">
            <a:spAutoFit/>
          </a:bodyPr>
          <a:lstStyle/>
          <a:p>
            <a:endParaRPr lang="en-CA" sz="1350" dirty="0"/>
          </a:p>
        </p:txBody>
      </p:sp>
      <p:sp>
        <p:nvSpPr>
          <p:cNvPr id="4" name="Title 3"/>
          <p:cNvSpPr>
            <a:spLocks noGrp="1"/>
          </p:cNvSpPr>
          <p:nvPr>
            <p:ph type="title"/>
          </p:nvPr>
        </p:nvSpPr>
        <p:spPr/>
        <p:txBody>
          <a:bodyPr/>
          <a:lstStyle/>
          <a:p>
            <a:r>
              <a:rPr lang="en-CA" dirty="0" smtClean="0"/>
              <a:t>ELECTION OF DIRECTORS</a:t>
            </a:r>
            <a:endParaRPr lang="en-CA" dirty="0"/>
          </a:p>
        </p:txBody>
      </p:sp>
      <p:sp>
        <p:nvSpPr>
          <p:cNvPr id="5" name="Content Placeholder 4"/>
          <p:cNvSpPr>
            <a:spLocks noGrp="1"/>
          </p:cNvSpPr>
          <p:nvPr>
            <p:ph sz="quarter" idx="13"/>
          </p:nvPr>
        </p:nvSpPr>
        <p:spPr/>
        <p:txBody>
          <a:bodyPr anchor="t" anchorCtr="0">
            <a:noAutofit/>
          </a:bodyPr>
          <a:lstStyle/>
          <a:p>
            <a:pPr marL="0" indent="0">
              <a:buNone/>
            </a:pPr>
            <a:r>
              <a:rPr lang="en-US" b="1" cap="none" dirty="0" smtClean="0">
                <a:latin typeface="Calibri" charset="0"/>
                <a:ea typeface="Calibri" charset="0"/>
                <a:cs typeface="Calibri" charset="0"/>
              </a:rPr>
              <a:t>Be it resolved that the </a:t>
            </a:r>
            <a:r>
              <a:rPr lang="en-US" b="1" cap="none" dirty="0">
                <a:latin typeface="Calibri" charset="0"/>
                <a:ea typeface="Calibri" charset="0"/>
                <a:cs typeface="Calibri" charset="0"/>
              </a:rPr>
              <a:t>following slate be elected to the Board of </a:t>
            </a:r>
            <a:r>
              <a:rPr lang="en-US" b="1" cap="none" dirty="0" smtClean="0">
                <a:latin typeface="Calibri" charset="0"/>
                <a:ea typeface="Calibri" charset="0"/>
                <a:cs typeface="Calibri" charset="0"/>
              </a:rPr>
              <a:t>Directors:</a:t>
            </a:r>
            <a:endParaRPr lang="en-US" b="1" cap="none" dirty="0">
              <a:latin typeface="Calibri" charset="0"/>
              <a:ea typeface="Calibri" charset="0"/>
              <a:cs typeface="Calibri" charset="0"/>
            </a:endParaRPr>
          </a:p>
          <a:p>
            <a:pPr marL="914400" lvl="1" indent="-457200">
              <a:buFont typeface="+mj-lt"/>
              <a:buAutoNum type="arabicPeriod"/>
            </a:pPr>
            <a:r>
              <a:rPr lang="en-US" b="1" cap="none" dirty="0" smtClean="0">
                <a:latin typeface="Calibri" charset="0"/>
                <a:ea typeface="Calibri" charset="0"/>
                <a:cs typeface="Calibri" charset="0"/>
              </a:rPr>
              <a:t>Richard Bertram                    </a:t>
            </a:r>
          </a:p>
          <a:p>
            <a:pPr marL="914400" lvl="1" indent="-457200">
              <a:buFont typeface="+mj-lt"/>
              <a:buAutoNum type="arabicPeriod"/>
            </a:pPr>
            <a:r>
              <a:rPr lang="en-US" b="1" cap="none" dirty="0" smtClean="0">
                <a:latin typeface="Calibri" charset="0"/>
                <a:ea typeface="Calibri" charset="0"/>
                <a:cs typeface="Calibri" charset="0"/>
              </a:rPr>
              <a:t>Dave Blair</a:t>
            </a:r>
          </a:p>
          <a:p>
            <a:pPr marL="914400" lvl="1" indent="-457200">
              <a:buFont typeface="+mj-lt"/>
              <a:buAutoNum type="arabicPeriod"/>
            </a:pPr>
            <a:r>
              <a:rPr lang="en-US" b="1" cap="none" dirty="0" smtClean="0">
                <a:latin typeface="Calibri" charset="0"/>
                <a:ea typeface="Calibri" charset="0"/>
                <a:cs typeface="Calibri" charset="0"/>
              </a:rPr>
              <a:t>Ivy Jeffery</a:t>
            </a:r>
          </a:p>
          <a:p>
            <a:pPr marL="914400" lvl="1" indent="-457200">
              <a:buFont typeface="+mj-lt"/>
              <a:buAutoNum type="arabicPeriod"/>
            </a:pPr>
            <a:r>
              <a:rPr lang="en-US" b="1" cap="none" dirty="0" smtClean="0">
                <a:latin typeface="Calibri" charset="0"/>
                <a:ea typeface="Calibri" charset="0"/>
                <a:cs typeface="Calibri" charset="0"/>
              </a:rPr>
              <a:t>Garth Norris</a:t>
            </a:r>
          </a:p>
          <a:p>
            <a:pPr marL="914400" lvl="1" indent="-457200">
              <a:buFont typeface="+mj-lt"/>
              <a:buAutoNum type="arabicPeriod"/>
            </a:pPr>
            <a:r>
              <a:rPr lang="en-US" b="1" cap="none" dirty="0" smtClean="0">
                <a:latin typeface="Calibri" charset="0"/>
                <a:ea typeface="Calibri" charset="0"/>
                <a:cs typeface="Calibri" charset="0"/>
              </a:rPr>
              <a:t>Fraser Robb</a:t>
            </a:r>
          </a:p>
          <a:p>
            <a:pPr marL="914400" lvl="1" indent="-457200">
              <a:buFont typeface="+mj-lt"/>
              <a:buAutoNum type="arabicPeriod"/>
            </a:pPr>
            <a:r>
              <a:rPr lang="en-US" b="1" cap="none" dirty="0" smtClean="0">
                <a:latin typeface="Calibri" charset="0"/>
                <a:ea typeface="Calibri" charset="0"/>
                <a:cs typeface="Calibri" charset="0"/>
              </a:rPr>
              <a:t>Rose Strom</a:t>
            </a:r>
          </a:p>
        </p:txBody>
      </p:sp>
    </p:spTree>
    <p:extLst>
      <p:ext uri="{BB962C8B-B14F-4D97-AF65-F5344CB8AC3E}">
        <p14:creationId xmlns:p14="http://schemas.microsoft.com/office/powerpoint/2010/main" val="1973690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Thanks</a:t>
            </a:r>
            <a:endParaRPr lang="en-US" dirty="0"/>
          </a:p>
        </p:txBody>
      </p:sp>
      <p:sp>
        <p:nvSpPr>
          <p:cNvPr id="3" name="Content Placeholder 2"/>
          <p:cNvSpPr>
            <a:spLocks noGrp="1"/>
          </p:cNvSpPr>
          <p:nvPr>
            <p:ph sz="quarter" idx="13"/>
          </p:nvPr>
        </p:nvSpPr>
        <p:spPr/>
        <p:txBody>
          <a:bodyPr anchor="t" anchorCtr="0">
            <a:normAutofit/>
          </a:bodyPr>
          <a:lstStyle/>
          <a:p>
            <a:pPr marL="0" indent="0">
              <a:buNone/>
            </a:pPr>
            <a:r>
              <a:rPr lang="en-US" b="1" cap="none" dirty="0" smtClean="0">
                <a:latin typeface="Calibri" charset="0"/>
                <a:ea typeface="Calibri" charset="0"/>
                <a:cs typeface="Calibri" charset="0"/>
              </a:rPr>
              <a:t>We would like to say a special thank you to our outgoing Board Members:</a:t>
            </a:r>
          </a:p>
          <a:p>
            <a:pPr marL="0" indent="0" algn="ctr">
              <a:buNone/>
            </a:pPr>
            <a:r>
              <a:rPr lang="en-US" b="1" cap="none" dirty="0">
                <a:latin typeface="Calibri" charset="0"/>
                <a:ea typeface="Calibri" charset="0"/>
                <a:cs typeface="Calibri" charset="0"/>
              </a:rPr>
              <a:t>Mel Gale</a:t>
            </a:r>
          </a:p>
          <a:p>
            <a:pPr marL="0" indent="0" algn="ctr">
              <a:buNone/>
            </a:pPr>
            <a:r>
              <a:rPr lang="en-US" b="1" cap="none" dirty="0" smtClean="0">
                <a:latin typeface="Calibri" charset="0"/>
                <a:ea typeface="Calibri" charset="0"/>
                <a:cs typeface="Calibri" charset="0"/>
              </a:rPr>
              <a:t>Brian Philp</a:t>
            </a:r>
          </a:p>
          <a:p>
            <a:pPr marL="0" indent="0" algn="ctr">
              <a:buNone/>
            </a:pPr>
            <a:r>
              <a:rPr lang="en-US" b="1" cap="none" dirty="0" smtClean="0">
                <a:latin typeface="Calibri" charset="0"/>
                <a:ea typeface="Calibri" charset="0"/>
                <a:cs typeface="Calibri" charset="0"/>
              </a:rPr>
              <a:t>Dan </a:t>
            </a:r>
            <a:r>
              <a:rPr lang="en-US" b="1" cap="none" dirty="0" err="1" smtClean="0">
                <a:latin typeface="Calibri" charset="0"/>
                <a:ea typeface="Calibri" charset="0"/>
                <a:cs typeface="Calibri" charset="0"/>
              </a:rPr>
              <a:t>Séguin</a:t>
            </a:r>
            <a:endParaRPr lang="en-US" b="1" cap="none" dirty="0">
              <a:latin typeface="Calibri" charset="0"/>
              <a:ea typeface="Calibri" charset="0"/>
              <a:cs typeface="Calibri" charset="0"/>
            </a:endParaRPr>
          </a:p>
        </p:txBody>
      </p:sp>
    </p:spTree>
    <p:extLst>
      <p:ext uri="{BB962C8B-B14F-4D97-AF65-F5344CB8AC3E}">
        <p14:creationId xmlns:p14="http://schemas.microsoft.com/office/powerpoint/2010/main" val="250462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130" r="5620" b="18261"/>
          <a:stretch/>
        </p:blipFill>
        <p:spPr>
          <a:xfrm>
            <a:off x="1133061" y="857250"/>
            <a:ext cx="6867939" cy="4204253"/>
          </a:xfrm>
          <a:prstGeom prst="rect">
            <a:avLst/>
          </a:prstGeom>
        </p:spPr>
      </p:pic>
    </p:spTree>
    <p:extLst>
      <p:ext uri="{BB962C8B-B14F-4D97-AF65-F5344CB8AC3E}">
        <p14:creationId xmlns:p14="http://schemas.microsoft.com/office/powerpoint/2010/main" val="1658092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SEE YOU NEXT YEAR!</a:t>
            </a:r>
            <a:endParaRPr lang="en-CA" dirty="0"/>
          </a:p>
        </p:txBody>
      </p:sp>
    </p:spTree>
    <p:extLst>
      <p:ext uri="{BB962C8B-B14F-4D97-AF65-F5344CB8AC3E}">
        <p14:creationId xmlns:p14="http://schemas.microsoft.com/office/powerpoint/2010/main" val="524507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080880"/>
            <a:ext cx="4166981" cy="3011557"/>
          </a:xfrm>
        </p:spPr>
        <p:txBody>
          <a:bodyPr>
            <a:noAutofit/>
          </a:bodyPr>
          <a:lstStyle/>
          <a:p>
            <a:r>
              <a:rPr lang="en-CA" sz="6000" dirty="0"/>
              <a:t>Tower rescue course</a:t>
            </a:r>
          </a:p>
        </p:txBody>
      </p:sp>
      <p:pic>
        <p:nvPicPr>
          <p:cNvPr id="5" name="Picture Placeholder 4"/>
          <p:cNvPicPr>
            <a:picLocks noGrp="1" noChangeAspect="1"/>
          </p:cNvPicPr>
          <p:nvPr>
            <p:ph type="pic" idx="1"/>
          </p:nvPr>
        </p:nvPicPr>
        <p:blipFill>
          <a:blip r:embed="rId2"/>
          <a:srcRect t="2697" b="2697"/>
          <a:stretch>
            <a:fillRect/>
          </a:stretch>
        </p:blipFill>
        <p:spPr>
          <a:xfrm rot="5400000">
            <a:off x="4520544" y="1137307"/>
            <a:ext cx="4070075" cy="3509963"/>
          </a:xfrm>
        </p:spPr>
      </p:pic>
      <p:sp>
        <p:nvSpPr>
          <p:cNvPr id="4" name="Text Placeholder 3"/>
          <p:cNvSpPr>
            <a:spLocks noGrp="1"/>
          </p:cNvSpPr>
          <p:nvPr>
            <p:ph type="body" sz="half" idx="2"/>
          </p:nvPr>
        </p:nvSpPr>
        <p:spPr/>
        <p:txBody>
          <a:bodyPr/>
          <a:lstStyle/>
          <a:p>
            <a:r>
              <a:rPr lang="en-CA" dirty="0"/>
              <a:t> </a:t>
            </a:r>
          </a:p>
        </p:txBody>
      </p:sp>
    </p:spTree>
    <p:extLst>
      <p:ext uri="{BB962C8B-B14F-4D97-AF65-F5344CB8AC3E}">
        <p14:creationId xmlns:p14="http://schemas.microsoft.com/office/powerpoint/2010/main" val="1807734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7444" y="575734"/>
            <a:ext cx="7976152" cy="4500678"/>
          </a:xfrm>
          <a:prstGeom prst="rect">
            <a:avLst/>
          </a:prstGeom>
        </p:spPr>
      </p:pic>
    </p:spTree>
    <p:extLst>
      <p:ext uri="{BB962C8B-B14F-4D97-AF65-F5344CB8AC3E}">
        <p14:creationId xmlns:p14="http://schemas.microsoft.com/office/powerpoint/2010/main" val="2145948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5400000">
            <a:off x="2348120" y="283265"/>
            <a:ext cx="4219161" cy="5367131"/>
          </a:xfrm>
          <a:prstGeom prst="rect">
            <a:avLst/>
          </a:prstGeom>
        </p:spPr>
      </p:pic>
    </p:spTree>
    <p:extLst>
      <p:ext uri="{BB962C8B-B14F-4D97-AF65-F5344CB8AC3E}">
        <p14:creationId xmlns:p14="http://schemas.microsoft.com/office/powerpoint/2010/main" val="2120962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3.xml><?xml version="1.0" encoding="utf-8"?>
<a:theme xmlns:a="http://schemas.openxmlformats.org/drawingml/2006/main" name="1_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4.xml><?xml version="1.0" encoding="utf-8"?>
<a:theme xmlns:a="http://schemas.openxmlformats.org/drawingml/2006/main" name="2_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636</TotalTime>
  <Words>927</Words>
  <Application>Microsoft Macintosh PowerPoint</Application>
  <PresentationFormat>On-screen Show (4:3)</PresentationFormat>
  <Paragraphs>155</Paragraphs>
  <Slides>60</Slides>
  <Notes>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60</vt:i4>
      </vt:variant>
    </vt:vector>
  </HeadingPairs>
  <TitlesOfParts>
    <vt:vector size="70" baseType="lpstr">
      <vt:lpstr>Arial</vt:lpstr>
      <vt:lpstr>Bebas</vt:lpstr>
      <vt:lpstr>Calibri</vt:lpstr>
      <vt:lpstr>Calibri Light</vt:lpstr>
      <vt:lpstr>Impact</vt:lpstr>
      <vt:lpstr>Wingdings</vt:lpstr>
      <vt:lpstr>Office Theme</vt:lpstr>
      <vt:lpstr>Main Event</vt:lpstr>
      <vt:lpstr>1_Main Event</vt:lpstr>
      <vt:lpstr>2_Main Event</vt:lpstr>
      <vt:lpstr>PowerPoint Presentation</vt:lpstr>
      <vt:lpstr>Agenda</vt:lpstr>
      <vt:lpstr>2015 AGM MINUTES</vt:lpstr>
      <vt:lpstr>ESIS AT WORK</vt:lpstr>
      <vt:lpstr>BLUE POINT FIBRE  BLDG</vt:lpstr>
      <vt:lpstr>PowerPoint Presentation</vt:lpstr>
      <vt:lpstr>Tower rescue course</vt:lpstr>
      <vt:lpstr>PowerPoint Presentation</vt:lpstr>
      <vt:lpstr>PowerPoint Presentation</vt:lpstr>
      <vt:lpstr>PowerPoint Presentation</vt:lpstr>
      <vt:lpstr>Woodbury</vt:lpstr>
      <vt:lpstr>Tower mount on house</vt:lpstr>
      <vt:lpstr>Kcr tower</vt:lpstr>
      <vt:lpstr>Clr tower</vt:lpstr>
      <vt:lpstr>SIMON HANN DONATION</vt:lpstr>
      <vt:lpstr>Now   what has the board been doing</vt:lpstr>
      <vt:lpstr>Not sleeping I can assure you</vt:lpstr>
      <vt:lpstr>2016 agm promise to review pAkAgAEs every 4 mONths</vt:lpstr>
      <vt:lpstr>PowerPoint Presentation</vt:lpstr>
      <vt:lpstr>Apr. 2017 Increased data and speeds to all pkgs</vt:lpstr>
      <vt:lpstr>PowerPoint Presentation</vt:lpstr>
      <vt:lpstr>Questions?</vt:lpstr>
      <vt:lpstr>LAST YEAR</vt:lpstr>
      <vt:lpstr>PowerPoint Presentation</vt:lpstr>
      <vt:lpstr>PowerPoint Presentation</vt:lpstr>
      <vt:lpstr>PowerPoint Presentation</vt:lpstr>
      <vt:lpstr>BREAKDOWN OF AWAY RATE COST</vt:lpstr>
      <vt:lpstr>PowerPoint Presentation</vt:lpstr>
      <vt:lpstr>FURTHER IMPROVEMENTS TO COME</vt:lpstr>
      <vt:lpstr>Questions?</vt:lpstr>
      <vt:lpstr>ESIS MEMBERSHIP  &amp; DUES</vt:lpstr>
      <vt:lpstr>ESIS CONSTITUTION</vt:lpstr>
      <vt:lpstr>PowerPoint Presentation</vt:lpstr>
      <vt:lpstr>PowerPoint Presentation</vt:lpstr>
      <vt:lpstr>AS IT STANDS WHO CAN VOTE?</vt:lpstr>
      <vt:lpstr>Everybody who has ever paid once?</vt:lpstr>
      <vt:lpstr>Only subscribers?</vt:lpstr>
      <vt:lpstr>RECOMENDATION</vt:lpstr>
      <vt:lpstr>Questions?</vt:lpstr>
      <vt:lpstr>2016 FINANCIAL STATEMENTS</vt:lpstr>
      <vt:lpstr>Questions?</vt:lpstr>
      <vt:lpstr>CONNECTING CANADIANS</vt:lpstr>
      <vt:lpstr>Connecting Canadian Project</vt:lpstr>
      <vt:lpstr>PowerPoint Presentation</vt:lpstr>
      <vt:lpstr>Connecting Canadian Project (cont’d)</vt:lpstr>
      <vt:lpstr>Connecting Canadian Project (cont’d)</vt:lpstr>
      <vt:lpstr>Connecting Canadian Project (cont’d)</vt:lpstr>
      <vt:lpstr>Connecting Canadian Project (cont’d)</vt:lpstr>
      <vt:lpstr>Questions?</vt:lpstr>
      <vt:lpstr>Formal Business</vt:lpstr>
      <vt:lpstr>PowerPoint Presentation</vt:lpstr>
      <vt:lpstr>CHANGE 1 Be it resolved that: </vt:lpstr>
      <vt:lpstr>CHANGE 2 Be it resolved that: </vt:lpstr>
      <vt:lpstr>CHANGE 3 Be it resolved that: </vt:lpstr>
      <vt:lpstr>CHANGE 4 Be it resolved that: </vt:lpstr>
      <vt:lpstr>CHANGE 5 Be it resolved that:</vt:lpstr>
      <vt:lpstr>CHANGE 6 Be it resolved that:</vt:lpstr>
      <vt:lpstr>ELECTION OF DIRECTORS</vt:lpstr>
      <vt:lpstr>Special Thanks</vt:lpstr>
      <vt:lpstr>SEE YOU NEXT YEAR!</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ESIS – What’s been happening</dc:title>
  <dc:creator>Jane Norris</dc:creator>
  <cp:lastModifiedBy>Microsoft Office User</cp:lastModifiedBy>
  <cp:revision>105</cp:revision>
  <dcterms:created xsi:type="dcterms:W3CDTF">2016-06-11T17:45:00Z</dcterms:created>
  <dcterms:modified xsi:type="dcterms:W3CDTF">2017-05-24T01:51:10Z</dcterms:modified>
</cp:coreProperties>
</file>